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gpV6PvztL8pFjEYxMaN2Kca2fQ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64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90b072859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90b072859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90b0728598_5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90b0728598_5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90b0728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90b0728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90b0728598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90b0728598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90b0728598_2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90b0728598_2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a de título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65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16" name="Google Shape;16;p6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17" name="Google Shape;17;p65"/>
          <p:cNvSpPr txBox="1"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6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65"/>
          <p:cNvSpPr txBox="1"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None/>
              <a:defRPr sz="18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2400"/>
              <a:buNone/>
              <a:defRPr sz="18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4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15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15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15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15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15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2000"/>
              <a:buNone/>
              <a:defRPr sz="1500"/>
            </a:lvl9pPr>
          </a:lstStyle>
          <a:p>
            <a:endParaRPr/>
          </a:p>
        </p:txBody>
      </p:sp>
      <p:sp>
        <p:nvSpPr>
          <p:cNvPr id="19" name="Google Shape;19;p65"/>
          <p:cNvSpPr txBox="1">
            <a:spLocks noGrp="1"/>
          </p:cNvSpPr>
          <p:nvPr>
            <p:ph type="dt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65"/>
          <p:cNvSpPr txBox="1">
            <a:spLocks noGrp="1"/>
          </p:cNvSpPr>
          <p:nvPr>
            <p:ph type="ft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65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  <p:cxnSp>
        <p:nvCxnSpPr>
          <p:cNvPr id="22" name="Google Shape;22;p65"/>
          <p:cNvCxnSpPr/>
          <p:nvPr/>
        </p:nvCxnSpPr>
        <p:spPr>
          <a:xfrm>
            <a:off x="905744" y="4343400"/>
            <a:ext cx="740664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74"/>
          <p:cNvSpPr txBox="1"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74"/>
          <p:cNvSpPr txBox="1">
            <a:spLocks noGrp="1"/>
          </p:cNvSpPr>
          <p:nvPr>
            <p:ph type="body" idx="1"/>
          </p:nvPr>
        </p:nvSpPr>
        <p:spPr>
          <a:xfrm rot="5400000">
            <a:off x="2583180" y="85514"/>
            <a:ext cx="4023360" cy="7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marL="685800" lvl="1" indent="-257175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marL="1028700" lvl="2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marL="1371600" lvl="3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marL="1714500" lvl="4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marL="2057400" lvl="5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marL="2400300" lvl="6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marL="2743200" lvl="7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marL="3086100" lvl="8" indent="-257175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86" name="Google Shape;86;p74"/>
          <p:cNvSpPr txBox="1">
            <a:spLocks noGrp="1"/>
          </p:cNvSpPr>
          <p:nvPr>
            <p:ph type="dt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74"/>
          <p:cNvSpPr txBox="1">
            <a:spLocks noGrp="1"/>
          </p:cNvSpPr>
          <p:nvPr>
            <p:ph type="ft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74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ítulo vertical y texto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5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91" name="Google Shape;91;p7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92" name="Google Shape;92;p75"/>
          <p:cNvSpPr txBox="1">
            <a:spLocks noGrp="1"/>
          </p:cNvSpPr>
          <p:nvPr>
            <p:ph type="title"/>
          </p:nvPr>
        </p:nvSpPr>
        <p:spPr>
          <a:xfrm rot="5400000">
            <a:off x="4650803" y="2307652"/>
            <a:ext cx="5757421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75"/>
          <p:cNvSpPr txBox="1">
            <a:spLocks noGrp="1"/>
          </p:cNvSpPr>
          <p:nvPr>
            <p:ph type="body" idx="1"/>
          </p:nvPr>
        </p:nvSpPr>
        <p:spPr>
          <a:xfrm rot="5400000">
            <a:off x="650302" y="393127"/>
            <a:ext cx="5757422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marL="685800" lvl="1" indent="-257175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marL="1028700" lvl="2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marL="1371600" lvl="3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marL="1714500" lvl="4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marL="2057400" lvl="5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marL="2400300" lvl="6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marL="2743200" lvl="7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marL="3086100" lvl="8" indent="-257175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4" name="Google Shape;94;p75"/>
          <p:cNvSpPr txBox="1">
            <a:spLocks noGrp="1"/>
          </p:cNvSpPr>
          <p:nvPr>
            <p:ph type="dt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75"/>
          <p:cNvSpPr txBox="1">
            <a:spLocks noGrp="1"/>
          </p:cNvSpPr>
          <p:nvPr>
            <p:ph type="ft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75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6"/>
          <p:cNvSpPr txBox="1"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6"/>
          <p:cNvSpPr txBox="1">
            <a:spLocks noGrp="1"/>
          </p:cNvSpPr>
          <p:nvPr>
            <p:ph type="body" idx="1"/>
          </p:nvPr>
        </p:nvSpPr>
        <p:spPr>
          <a:xfrm>
            <a:off x="822956" y="1911625"/>
            <a:ext cx="5331375" cy="39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●"/>
              <a:defRPr>
                <a:latin typeface="Arial"/>
                <a:ea typeface="Arial"/>
                <a:cs typeface="Arial"/>
                <a:sym typeface="Arial"/>
              </a:defRPr>
            </a:lvl1pPr>
            <a:lvl2pPr marL="685800" lvl="1" indent="-257175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 sz="6515">
                <a:latin typeface="Arial"/>
                <a:ea typeface="Arial"/>
                <a:cs typeface="Arial"/>
                <a:sym typeface="Arial"/>
              </a:defRPr>
            </a:lvl2pPr>
            <a:lvl3pPr marL="1028700" lvl="2" indent="-257175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SzPts val="1800"/>
              <a:buChar char="■"/>
              <a:defRPr/>
            </a:lvl3pPr>
            <a:lvl4pPr marL="1371600" lvl="3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marL="1714500" lvl="4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/>
            </a:lvl5pPr>
            <a:lvl6pPr marL="2057400" lvl="5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■"/>
              <a:defRPr/>
            </a:lvl6pPr>
            <a:lvl7pPr marL="2400300" lvl="6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marL="2743200" lvl="7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/>
            </a:lvl8pPr>
            <a:lvl9pPr marL="3086100" lvl="8" indent="-257175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66"/>
          <p:cNvSpPr txBox="1">
            <a:spLocks noGrp="1"/>
          </p:cNvSpPr>
          <p:nvPr>
            <p:ph type="dt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6"/>
          <p:cNvSpPr txBox="1">
            <a:spLocks noGrp="1"/>
          </p:cNvSpPr>
          <p:nvPr>
            <p:ph type="ft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6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cabezado de sección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7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31" name="Google Shape;31;p6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32" name="Google Shape;32;p67"/>
          <p:cNvSpPr txBox="1"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6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7"/>
          <p:cNvSpPr txBox="1"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None/>
              <a:defRPr sz="18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lvl="1" indent="-17145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None/>
              <a:defRPr sz="1350">
                <a:solidFill>
                  <a:srgbClr val="888888"/>
                </a:solidFill>
              </a:defRPr>
            </a:lvl2pPr>
            <a:lvl3pPr marL="1028700" lvl="2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200">
                <a:solidFill>
                  <a:srgbClr val="888888"/>
                </a:solidFill>
              </a:defRPr>
            </a:lvl3pPr>
            <a:lvl4pPr marL="1371600" lvl="3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050">
                <a:solidFill>
                  <a:srgbClr val="888888"/>
                </a:solidFill>
              </a:defRPr>
            </a:lvl4pPr>
            <a:lvl5pPr marL="1714500" lvl="4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050">
                <a:solidFill>
                  <a:srgbClr val="888888"/>
                </a:solidFill>
              </a:defRPr>
            </a:lvl5pPr>
            <a:lvl6pPr marL="2057400" lvl="5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050">
                <a:solidFill>
                  <a:srgbClr val="888888"/>
                </a:solidFill>
              </a:defRPr>
            </a:lvl6pPr>
            <a:lvl7pPr marL="2400300" lvl="6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050">
                <a:solidFill>
                  <a:srgbClr val="888888"/>
                </a:solidFill>
              </a:defRPr>
            </a:lvl7pPr>
            <a:lvl8pPr marL="2743200" lvl="7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050">
                <a:solidFill>
                  <a:srgbClr val="888888"/>
                </a:solidFill>
              </a:defRPr>
            </a:lvl8pPr>
            <a:lvl9pPr marL="3086100" lvl="8" indent="-17145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67"/>
          <p:cNvSpPr txBox="1">
            <a:spLocks noGrp="1"/>
          </p:cNvSpPr>
          <p:nvPr>
            <p:ph type="dt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7"/>
          <p:cNvSpPr txBox="1">
            <a:spLocks noGrp="1"/>
          </p:cNvSpPr>
          <p:nvPr>
            <p:ph type="ft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7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  <p:cxnSp>
        <p:nvCxnSpPr>
          <p:cNvPr id="37" name="Google Shape;37;p67"/>
          <p:cNvCxnSpPr/>
          <p:nvPr/>
        </p:nvCxnSpPr>
        <p:spPr>
          <a:xfrm>
            <a:off x="905744" y="4343400"/>
            <a:ext cx="740664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8"/>
          <p:cNvSpPr txBox="1"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8"/>
          <p:cNvSpPr txBox="1">
            <a:spLocks noGrp="1"/>
          </p:cNvSpPr>
          <p:nvPr>
            <p:ph type="body" idx="1"/>
          </p:nvPr>
        </p:nvSpPr>
        <p:spPr>
          <a:xfrm>
            <a:off x="822959" y="1845734"/>
            <a:ext cx="37033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marL="685800" lvl="1" indent="-257175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marL="1028700" lvl="2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marL="1371600" lvl="3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marL="1714500" lvl="4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marL="2057400" lvl="5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marL="2400300" lvl="6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marL="2743200" lvl="7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marL="3086100" lvl="8" indent="-257175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1" name="Google Shape;41;p68"/>
          <p:cNvSpPr txBox="1">
            <a:spLocks noGrp="1"/>
          </p:cNvSpPr>
          <p:nvPr>
            <p:ph type="body" idx="2"/>
          </p:nvPr>
        </p:nvSpPr>
        <p:spPr>
          <a:xfrm>
            <a:off x="4663440" y="1845735"/>
            <a:ext cx="37033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marL="685800" lvl="1" indent="-257175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marL="1028700" lvl="2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marL="1371600" lvl="3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marL="1714500" lvl="4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marL="2057400" lvl="5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marL="2400300" lvl="6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marL="2743200" lvl="7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marL="3086100" lvl="8" indent="-257175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2" name="Google Shape;42;p68"/>
          <p:cNvSpPr txBox="1">
            <a:spLocks noGrp="1"/>
          </p:cNvSpPr>
          <p:nvPr>
            <p:ph type="dt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8"/>
          <p:cNvSpPr txBox="1">
            <a:spLocks noGrp="1"/>
          </p:cNvSpPr>
          <p:nvPr>
            <p:ph type="ft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8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9"/>
          <p:cNvSpPr txBox="1"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9"/>
          <p:cNvSpPr txBox="1"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000"/>
              <a:buNone/>
              <a:defRPr sz="1500" b="0" cap="none">
                <a:solidFill>
                  <a:schemeClr val="dk2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48" name="Google Shape;48;p69"/>
          <p:cNvSpPr txBox="1">
            <a:spLocks noGrp="1"/>
          </p:cNvSpPr>
          <p:nvPr>
            <p:ph type="body" idx="2"/>
          </p:nvPr>
        </p:nvSpPr>
        <p:spPr>
          <a:xfrm>
            <a:off x="822960" y="2582334"/>
            <a:ext cx="370332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marL="685800" lvl="1" indent="-257175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marL="1028700" lvl="2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marL="1371600" lvl="3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marL="1714500" lvl="4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marL="2057400" lvl="5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marL="2400300" lvl="6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marL="2743200" lvl="7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marL="3086100" lvl="8" indent="-257175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9" name="Google Shape;49;p69"/>
          <p:cNvSpPr txBox="1">
            <a:spLocks noGrp="1"/>
          </p:cNvSpPr>
          <p:nvPr>
            <p:ph type="body" idx="3"/>
          </p:nvPr>
        </p:nvSpPr>
        <p:spPr>
          <a:xfrm>
            <a:off x="4663440" y="1846052"/>
            <a:ext cx="370332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000"/>
              <a:buNone/>
              <a:defRPr sz="1500" b="0" cap="none">
                <a:solidFill>
                  <a:schemeClr val="dk2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600"/>
              <a:buNone/>
              <a:defRPr sz="1200" b="1"/>
            </a:lvl9pPr>
          </a:lstStyle>
          <a:p>
            <a:endParaRPr/>
          </a:p>
        </p:txBody>
      </p:sp>
      <p:sp>
        <p:nvSpPr>
          <p:cNvPr id="50" name="Google Shape;50;p69"/>
          <p:cNvSpPr txBox="1">
            <a:spLocks noGrp="1"/>
          </p:cNvSpPr>
          <p:nvPr>
            <p:ph type="body" idx="4"/>
          </p:nvPr>
        </p:nvSpPr>
        <p:spPr>
          <a:xfrm>
            <a:off x="4663440" y="2582334"/>
            <a:ext cx="370332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marL="685800" lvl="1" indent="-257175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marL="1028700" lvl="2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marL="1371600" lvl="3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marL="1714500" lvl="4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marL="2057400" lvl="5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marL="2400300" lvl="6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marL="2743200" lvl="7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marL="3086100" lvl="8" indent="-257175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1" name="Google Shape;51;p69"/>
          <p:cNvSpPr txBox="1">
            <a:spLocks noGrp="1"/>
          </p:cNvSpPr>
          <p:nvPr>
            <p:ph type="dt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9"/>
          <p:cNvSpPr txBox="1">
            <a:spLocks noGrp="1"/>
          </p:cNvSpPr>
          <p:nvPr>
            <p:ph type="ft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9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0"/>
          <p:cNvSpPr txBox="1"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0"/>
          <p:cNvSpPr txBox="1">
            <a:spLocks noGrp="1"/>
          </p:cNvSpPr>
          <p:nvPr>
            <p:ph type="dt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0"/>
          <p:cNvSpPr txBox="1">
            <a:spLocks noGrp="1"/>
          </p:cNvSpPr>
          <p:nvPr>
            <p:ph type="ft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0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 blanco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1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61" name="Google Shape;61;p71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62" name="Google Shape;62;p71"/>
          <p:cNvSpPr txBox="1">
            <a:spLocks noGrp="1"/>
          </p:cNvSpPr>
          <p:nvPr>
            <p:ph type="dt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71"/>
          <p:cNvSpPr txBox="1">
            <a:spLocks noGrp="1"/>
          </p:cNvSpPr>
          <p:nvPr>
            <p:ph type="ft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71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ido con título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2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67" name="Google Shape;67;p72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68" name="Google Shape;68;p72"/>
          <p:cNvSpPr txBox="1"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27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2"/>
          <p:cNvSpPr txBox="1">
            <a:spLocks noGrp="1"/>
          </p:cNvSpPr>
          <p:nvPr>
            <p:ph type="body" idx="1"/>
          </p:nvPr>
        </p:nvSpPr>
        <p:spPr>
          <a:xfrm>
            <a:off x="3600450" y="731520"/>
            <a:ext cx="486918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/>
            </a:lvl1pPr>
            <a:lvl2pPr marL="685800" lvl="1" indent="-257175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Char char="◦"/>
              <a:defRPr/>
            </a:lvl2pPr>
            <a:lvl3pPr marL="1028700" lvl="2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3pPr>
            <a:lvl4pPr marL="1371600" lvl="3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4pPr>
            <a:lvl5pPr marL="1714500" lvl="4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5pPr>
            <a:lvl6pPr marL="2057400" lvl="5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6pPr>
            <a:lvl7pPr marL="2400300" lvl="6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7pPr>
            <a:lvl8pPr marL="2743200" lvl="7" indent="-257175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marL="3086100" lvl="8" indent="-257175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0" name="Google Shape;70;p72"/>
          <p:cNvSpPr txBox="1">
            <a:spLocks noGrp="1"/>
          </p:cNvSpPr>
          <p:nvPr>
            <p:ph type="body" idx="2"/>
          </p:nvPr>
        </p:nvSpPr>
        <p:spPr>
          <a:xfrm>
            <a:off x="342900" y="2926080"/>
            <a:ext cx="24003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  <a:defRPr sz="1125">
                <a:solidFill>
                  <a:srgbClr val="FFFFFF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200"/>
              <a:buNone/>
              <a:defRPr sz="900"/>
            </a:lvl2pPr>
            <a:lvl3pPr marL="1028700" lvl="2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750"/>
            </a:lvl3pPr>
            <a:lvl4pPr marL="1371600" lvl="3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675"/>
            </a:lvl4pPr>
            <a:lvl5pPr marL="1714500" lvl="4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675"/>
            </a:lvl5pPr>
            <a:lvl6pPr marL="2057400" lvl="5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675"/>
            </a:lvl6pPr>
            <a:lvl7pPr marL="2400300" lvl="6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675"/>
            </a:lvl7pPr>
            <a:lvl8pPr marL="2743200" lvl="7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675"/>
            </a:lvl8pPr>
            <a:lvl9pPr marL="3086100" lvl="8" indent="-17145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900"/>
              <a:buNone/>
              <a:defRPr sz="675"/>
            </a:lvl9pPr>
          </a:lstStyle>
          <a:p>
            <a:endParaRPr/>
          </a:p>
        </p:txBody>
      </p:sp>
      <p:sp>
        <p:nvSpPr>
          <p:cNvPr id="71" name="Google Shape;71;p72"/>
          <p:cNvSpPr txBox="1">
            <a:spLocks noGrp="1"/>
          </p:cNvSpPr>
          <p:nvPr>
            <p:ph type="dt" idx="10"/>
          </p:nvPr>
        </p:nvSpPr>
        <p:spPr>
          <a:xfrm>
            <a:off x="349134" y="6459786"/>
            <a:ext cx="19638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72"/>
          <p:cNvSpPr txBox="1">
            <a:spLocks noGrp="1"/>
          </p:cNvSpPr>
          <p:nvPr>
            <p:ph type="ftr" idx="11"/>
          </p:nvPr>
        </p:nvSpPr>
        <p:spPr>
          <a:xfrm>
            <a:off x="3600450" y="6459786"/>
            <a:ext cx="34861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72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788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788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788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788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788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788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788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788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788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n con título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3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76" name="Google Shape;76;p73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77" name="Google Shape;77;p73"/>
          <p:cNvSpPr txBox="1">
            <a:spLocks noGrp="1"/>
          </p:cNvSpPr>
          <p:nvPr>
            <p:ph type="title"/>
          </p:nvPr>
        </p:nvSpPr>
        <p:spPr>
          <a:xfrm>
            <a:off x="822960" y="5074920"/>
            <a:ext cx="7584948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27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8" name="Google Shape;78;p73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12" y="0"/>
            <a:ext cx="9143989" cy="4915076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79" name="Google Shape;79;p73"/>
          <p:cNvSpPr txBox="1">
            <a:spLocks noGrp="1"/>
          </p:cNvSpPr>
          <p:nvPr>
            <p:ph type="body" idx="1"/>
          </p:nvPr>
        </p:nvSpPr>
        <p:spPr>
          <a:xfrm>
            <a:off x="822960" y="5907023"/>
            <a:ext cx="7584948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342900" lvl="0" indent="-1714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125">
                <a:solidFill>
                  <a:srgbClr val="FFFFFF"/>
                </a:solidFill>
              </a:defRPr>
            </a:lvl1pPr>
            <a:lvl2pPr marL="685800" lvl="1" indent="-17145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SzPts val="1200"/>
              <a:buNone/>
              <a:defRPr sz="900"/>
            </a:lvl2pPr>
            <a:lvl3pPr marL="1028700" lvl="2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750"/>
            </a:lvl3pPr>
            <a:lvl4pPr marL="1371600" lvl="3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675"/>
            </a:lvl4pPr>
            <a:lvl5pPr marL="1714500" lvl="4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675"/>
            </a:lvl5pPr>
            <a:lvl6pPr marL="2057400" lvl="5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675"/>
            </a:lvl6pPr>
            <a:lvl7pPr marL="2400300" lvl="6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675"/>
            </a:lvl7pPr>
            <a:lvl8pPr marL="2743200" lvl="7" indent="-171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675"/>
            </a:lvl8pPr>
            <a:lvl9pPr marL="3086100" lvl="8" indent="-17145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900"/>
              <a:buNone/>
              <a:defRPr sz="675"/>
            </a:lvl9pPr>
          </a:lstStyle>
          <a:p>
            <a:endParaRPr/>
          </a:p>
        </p:txBody>
      </p:sp>
      <p:sp>
        <p:nvSpPr>
          <p:cNvPr id="80" name="Google Shape;80;p73"/>
          <p:cNvSpPr txBox="1">
            <a:spLocks noGrp="1"/>
          </p:cNvSpPr>
          <p:nvPr>
            <p:ph type="dt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73"/>
          <p:cNvSpPr txBox="1">
            <a:spLocks noGrp="1"/>
          </p:cNvSpPr>
          <p:nvPr>
            <p:ph type="ft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3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4"/>
          <p:cNvSpPr/>
          <p:nvPr/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7" name="Google Shape;7;p64"/>
          <p:cNvSpPr/>
          <p:nvPr/>
        </p:nvSpPr>
        <p:spPr>
          <a:xfrm>
            <a:off x="0" y="6334316"/>
            <a:ext cx="9144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8" name="Google Shape;8;p64"/>
          <p:cNvSpPr txBox="1"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64"/>
          <p:cNvSpPr txBox="1">
            <a:spLocks noGrp="1"/>
          </p:cNvSpPr>
          <p:nvPr>
            <p:ph type="body" idx="1"/>
          </p:nvPr>
        </p:nvSpPr>
        <p:spPr>
          <a:xfrm>
            <a:off x="822960" y="1845734"/>
            <a:ext cx="75438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64"/>
          <p:cNvSpPr txBox="1">
            <a:spLocks noGrp="1"/>
          </p:cNvSpPr>
          <p:nvPr>
            <p:ph type="dt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64"/>
          <p:cNvSpPr txBox="1">
            <a:spLocks noGrp="1"/>
          </p:cNvSpPr>
          <p:nvPr>
            <p:ph type="ft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4"/>
          <p:cNvSpPr txBox="1">
            <a:spLocks noGrp="1"/>
          </p:cNvSpPr>
          <p:nvPr>
            <p:ph type="sldNum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/>
          </a:p>
        </p:txBody>
      </p:sp>
      <p:cxnSp>
        <p:nvCxnSpPr>
          <p:cNvPr id="13" name="Google Shape;13;p64"/>
          <p:cNvCxnSpPr/>
          <p:nvPr/>
        </p:nvCxnSpPr>
        <p:spPr>
          <a:xfrm>
            <a:off x="895149" y="1737845"/>
            <a:ext cx="74752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reFROQIkPBqzelQe323E0LowgZNh3GRy/view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z7g6U5s8P1FR2jmyhqa24IMf0kT1NRk6/view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es.mathworks.com/hardware-support/arduino-simulink.html" TargetMode="External"/><Relationship Id="rId13" Type="http://schemas.openxmlformats.org/officeDocument/2006/relationships/hyperlink" Target="http://www.superrobotica.com/S360182.htm" TargetMode="External"/><Relationship Id="rId18" Type="http://schemas.openxmlformats.org/officeDocument/2006/relationships/hyperlink" Target="https://www.luisllamas.es/salidas-analogicas-pwm-en-arduino/" TargetMode="External"/><Relationship Id="rId3" Type="http://schemas.openxmlformats.org/officeDocument/2006/relationships/hyperlink" Target="https://naylampmechatronics.com/blog/11_tutorial-de-uso-del-modulo-l298n.html" TargetMode="External"/><Relationship Id="rId7" Type="http://schemas.openxmlformats.org/officeDocument/2006/relationships/hyperlink" Target="https://power.bigbadmole.com/es/akkumulyatory/batarei/18650.html" TargetMode="External"/><Relationship Id="rId12" Type="http://schemas.openxmlformats.org/officeDocument/2006/relationships/hyperlink" Target="http://manueldelgadocrespo.blogspot.com/p/arduino-mega-2560.html" TargetMode="External"/><Relationship Id="rId17" Type="http://schemas.openxmlformats.org/officeDocument/2006/relationships/hyperlink" Target="https://www.electrontools.com/Home/WP/arduino-mega-2560-caracteristicas/" TargetMode="External"/><Relationship Id="rId2" Type="http://schemas.openxmlformats.org/officeDocument/2006/relationships/notesSlide" Target="../notesSlides/notesSlide21.xml"/><Relationship Id="rId16" Type="http://schemas.openxmlformats.org/officeDocument/2006/relationships/hyperlink" Target="https://www.amazon.es/dp/B06Y3ZHPWC/?coliid=I24VEQOXY7QOT2&amp;colid=1REOAKSHFO1NL&amp;psc=1&amp;ref_=lv_ov_lig_dp_i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ersonal.us.es/pmr/images/pdfs/rosa-echevarria-introduccion-matlab.pdf" TargetMode="External"/><Relationship Id="rId11" Type="http://schemas.openxmlformats.org/officeDocument/2006/relationships/hyperlink" Target="https://es.mathworks.com/discovery/arduino-programming-matlab-simulink.html" TargetMode="External"/><Relationship Id="rId5" Type="http://schemas.openxmlformats.org/officeDocument/2006/relationships/hyperlink" Target="http://ctms.engin.umich.edu/CTMS/index.php?example=Introduction&amp;&amp;section=SimulinkModeling" TargetMode="External"/><Relationship Id="rId15" Type="http://schemas.openxmlformats.org/officeDocument/2006/relationships/hyperlink" Target="https://controlautomaticoeducacion.com/arduino/arduino-con-simulink/#Configurando_Arduino_dentro_de_Simulink" TargetMode="External"/><Relationship Id="rId10" Type="http://schemas.openxmlformats.org/officeDocument/2006/relationships/hyperlink" Target="https://programarfacil.com/blog/arduino-blog/led-rgb/" TargetMode="External"/><Relationship Id="rId19" Type="http://schemas.openxmlformats.org/officeDocument/2006/relationships/hyperlink" Target="https://www.google.es/search?q=arduino+mega+2560+simulink+blocks&amp;sca_esv=566920415&amp;sxsrf=AM9HkKnoeiWiWTeus-ivnrsgJS0FbLNHGw%3A1695213944210&amp;ei=eOkKZZOxDOikkdUP5Pql0As&amp;oq=arduino+mega+2560+simulink+blo&amp;gs_lp=Egxnd3Mtd2l6LXNlcnAiHmFyZHVpbm8gbWVnYSAyNTYwIHNpbXVsaW5rIGJsbyoCCAEyBRAhGKABMgUQIRigATIFECEYoAFIgmhQhQtYw0twAngBkAEAmAGRAaABswyqAQQxLjEzuAEByAEA-AEBwgIKEAAYRxjWBBiwA8ICChAAGIoFGLADGEPCAgcQABiKBRhDwgIFEAAYgATCAggQABjLARiABMICBhAAGBYYHuIDBBgAIEGIBgGQBgo&amp;sclient=gws-wiz-serp#fpstate=ive&amp;vld=cid:abd888d0,vid:cdxRRQYfM18,st:0" TargetMode="External"/><Relationship Id="rId4" Type="http://schemas.openxmlformats.org/officeDocument/2006/relationships/hyperlink" Target="https://store.arduino.cc/arduino-mega-2560-rev3" TargetMode="External"/><Relationship Id="rId9" Type="http://schemas.openxmlformats.org/officeDocument/2006/relationships/hyperlink" Target="http://www.superrobotica.com/S330100.htm" TargetMode="External"/><Relationship Id="rId14" Type="http://schemas.openxmlformats.org/officeDocument/2006/relationships/hyperlink" Target="https://www.luisllamas.es/arduino-sensor-distancia-vl53l0x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" descr="Degradado de humo de colores"/>
          <p:cNvPicPr preferRelativeResize="0"/>
          <p:nvPr/>
        </p:nvPicPr>
        <p:blipFill rotWithShape="1">
          <a:blip r:embed="rId3">
            <a:alphaModFix/>
          </a:blip>
          <a:srcRect t="8107" b="7624"/>
          <a:stretch/>
        </p:blipFill>
        <p:spPr>
          <a:xfrm>
            <a:off x="15" y="857257"/>
            <a:ext cx="9143985" cy="514349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"/>
          <p:cNvSpPr txBox="1">
            <a:spLocks noGrp="1"/>
          </p:cNvSpPr>
          <p:nvPr>
            <p:ph type="ctrTitle"/>
          </p:nvPr>
        </p:nvSpPr>
        <p:spPr>
          <a:xfrm>
            <a:off x="1143000" y="2000250"/>
            <a:ext cx="3806890" cy="193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 fontScale="90000"/>
          </a:bodyPr>
          <a:lstStyle/>
          <a:p>
            <a:pPr>
              <a:buSzPts val="6000"/>
            </a:pPr>
            <a:r>
              <a:rPr lang="es-ES" sz="4500">
                <a:latin typeface="Arial"/>
                <a:ea typeface="Arial"/>
                <a:cs typeface="Arial"/>
                <a:sym typeface="Arial"/>
              </a:rPr>
              <a:t>Hito 1:</a:t>
            </a:r>
            <a:br>
              <a:rPr lang="es-ES" sz="4500">
                <a:latin typeface="Arial"/>
                <a:ea typeface="Arial"/>
                <a:cs typeface="Arial"/>
                <a:sym typeface="Arial"/>
              </a:rPr>
            </a:br>
            <a:r>
              <a:rPr lang="es-ES" sz="4500">
                <a:latin typeface="Arial"/>
                <a:ea typeface="Arial"/>
                <a:cs typeface="Arial"/>
                <a:sym typeface="Arial"/>
              </a:rPr>
              <a:t>Conocer lo que </a:t>
            </a:r>
            <a:br>
              <a:rPr lang="es-ES" sz="4500">
                <a:latin typeface="Arial"/>
                <a:ea typeface="Arial"/>
                <a:cs typeface="Arial"/>
                <a:sym typeface="Arial"/>
              </a:rPr>
            </a:br>
            <a:r>
              <a:rPr lang="es-ES" sz="4500">
                <a:latin typeface="Arial"/>
                <a:ea typeface="Arial"/>
                <a:cs typeface="Arial"/>
                <a:sym typeface="Arial"/>
              </a:rPr>
              <a:t>tenemos.</a:t>
            </a:r>
            <a:endParaRPr/>
          </a:p>
        </p:txBody>
      </p:sp>
      <p:sp>
        <p:nvSpPr>
          <p:cNvPr id="103" name="Google Shape;103;p1"/>
          <p:cNvSpPr txBox="1">
            <a:spLocks noGrp="1"/>
          </p:cNvSpPr>
          <p:nvPr>
            <p:ph type="subTitle" idx="1"/>
          </p:nvPr>
        </p:nvSpPr>
        <p:spPr>
          <a:xfrm>
            <a:off x="470700" y="4724477"/>
            <a:ext cx="3807000" cy="802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SzPct val="100000"/>
            </a:pPr>
            <a:r>
              <a:rPr lang="es-ES"/>
              <a:t>Realizado por:</a:t>
            </a:r>
            <a:endParaRPr/>
          </a:p>
          <a:p>
            <a:pPr marL="0" indent="0">
              <a:spcBef>
                <a:spcPts val="0"/>
              </a:spcBef>
              <a:buSzPct val="100000"/>
            </a:pPr>
            <a:r>
              <a:rPr lang="es-ES"/>
              <a:t>Juan Florido Luque</a:t>
            </a:r>
            <a:endParaRPr/>
          </a:p>
          <a:p>
            <a:pPr marL="0" indent="0">
              <a:spcBef>
                <a:spcPts val="0"/>
              </a:spcBef>
              <a:buSzPct val="100000"/>
            </a:pPr>
            <a:r>
              <a:rPr lang="es-ES"/>
              <a:t>Beltrán Marquina Santamaría</a:t>
            </a:r>
            <a:endParaRPr/>
          </a:p>
          <a:p>
            <a:pPr marL="0" indent="0">
              <a:spcBef>
                <a:spcPts val="0"/>
              </a:spcBef>
              <a:buSzPct val="100000"/>
            </a:pPr>
            <a:r>
              <a:rPr lang="es-ES"/>
              <a:t>Eusebio Urquizar López</a:t>
            </a:r>
            <a:endParaRPr/>
          </a:p>
        </p:txBody>
      </p:sp>
      <p:pic>
        <p:nvPicPr>
          <p:cNvPr id="104" name="Google Shape;104;p1"/>
          <p:cNvPicPr preferRelativeResize="0"/>
          <p:nvPr/>
        </p:nvPicPr>
        <p:blipFill>
          <a:blip r:embed="rId4">
            <a:alphaModFix amt="92000"/>
          </a:blip>
          <a:stretch>
            <a:fillRect/>
          </a:stretch>
        </p:blipFill>
        <p:spPr>
          <a:xfrm>
            <a:off x="5259629" y="857251"/>
            <a:ext cx="2893219" cy="5143499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"/>
          <p:cNvSpPr txBox="1">
            <a:spLocks noGrp="1"/>
          </p:cNvSpPr>
          <p:nvPr>
            <p:ph type="title"/>
          </p:nvPr>
        </p:nvSpPr>
        <p:spPr>
          <a:xfrm>
            <a:off x="659293" y="510956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/>
          </a:bodyPr>
          <a:lstStyle/>
          <a:p>
            <a:r>
              <a:rPr lang="es-ES" dirty="0">
                <a:latin typeface="Times New Roman"/>
                <a:ea typeface="Times New Roman"/>
                <a:cs typeface="Times New Roman"/>
                <a:sym typeface="Times New Roman"/>
              </a:rPr>
              <a:t>ArduinoMega2560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p11"/>
          <p:cNvSpPr txBox="1">
            <a:spLocks noGrp="1"/>
          </p:cNvSpPr>
          <p:nvPr>
            <p:ph type="body" idx="1"/>
          </p:nvPr>
        </p:nvSpPr>
        <p:spPr>
          <a:xfrm>
            <a:off x="822956" y="2290969"/>
            <a:ext cx="5331375" cy="2967975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rmAutofit fontScale="25000" lnSpcReduction="20000"/>
          </a:bodyPr>
          <a:lstStyle/>
          <a:p>
            <a:pPr marL="0" indent="0">
              <a:lnSpc>
                <a:spcPct val="115000"/>
              </a:lnSpc>
              <a:spcBef>
                <a:spcPts val="300"/>
              </a:spcBef>
              <a:buSzPts val="275"/>
              <a:buNone/>
            </a:pPr>
            <a:r>
              <a:rPr lang="es-ES" sz="6581" b="1" dirty="0">
                <a:solidFill>
                  <a:srgbClr val="262626"/>
                </a:solidFill>
              </a:rPr>
              <a:t>Características principales:</a:t>
            </a:r>
            <a:endParaRPr sz="6581" b="1" dirty="0">
              <a:solidFill>
                <a:srgbClr val="262626"/>
              </a:solidFill>
            </a:endParaRPr>
          </a:p>
          <a:p>
            <a:pPr marL="0" indent="0">
              <a:lnSpc>
                <a:spcPct val="115000"/>
              </a:lnSpc>
              <a:spcBef>
                <a:spcPts val="450"/>
              </a:spcBef>
              <a:buSzPts val="275"/>
              <a:buNone/>
            </a:pPr>
            <a:endParaRPr sz="5555" b="1" dirty="0">
              <a:solidFill>
                <a:srgbClr val="262626"/>
              </a:solidFill>
            </a:endParaRPr>
          </a:p>
          <a:p>
            <a:pPr indent="-274878">
              <a:lnSpc>
                <a:spcPct val="115000"/>
              </a:lnSpc>
              <a:spcBef>
                <a:spcPts val="450"/>
              </a:spcBef>
              <a:buClr>
                <a:srgbClr val="262626"/>
              </a:buClr>
              <a:buSzPct val="100000"/>
              <a:buFont typeface="Arial"/>
              <a:buChar char="●"/>
            </a:pPr>
            <a:r>
              <a:rPr lang="es-ES" sz="6515" dirty="0">
                <a:solidFill>
                  <a:srgbClr val="262626"/>
                </a:solidFill>
              </a:rPr>
              <a:t>Microprocesador </a:t>
            </a:r>
            <a:r>
              <a:rPr lang="es-ES" sz="6515" dirty="0" err="1">
                <a:solidFill>
                  <a:srgbClr val="262626"/>
                </a:solidFill>
              </a:rPr>
              <a:t>ATmega</a:t>
            </a:r>
            <a:r>
              <a:rPr lang="es-ES" sz="6515" dirty="0">
                <a:solidFill>
                  <a:srgbClr val="262626"/>
                </a:solidFill>
              </a:rPr>
              <a:t> 2560</a:t>
            </a:r>
            <a:endParaRPr sz="6515" dirty="0">
              <a:solidFill>
                <a:srgbClr val="262626"/>
              </a:solidFill>
            </a:endParaRPr>
          </a:p>
          <a:p>
            <a:pPr indent="-274878">
              <a:lnSpc>
                <a:spcPct val="115000"/>
              </a:lnSpc>
              <a:spcBef>
                <a:spcPts val="0"/>
              </a:spcBef>
              <a:buClr>
                <a:srgbClr val="262626"/>
              </a:buClr>
              <a:buSzPct val="100000"/>
              <a:buFont typeface="Arial"/>
              <a:buChar char="●"/>
            </a:pPr>
            <a:r>
              <a:rPr lang="es-ES" sz="6515" dirty="0">
                <a:solidFill>
                  <a:srgbClr val="262626"/>
                </a:solidFill>
              </a:rPr>
              <a:t>Número total de salidas 70</a:t>
            </a:r>
            <a:endParaRPr sz="6515" dirty="0">
              <a:solidFill>
                <a:srgbClr val="262626"/>
              </a:solidFill>
            </a:endParaRPr>
          </a:p>
          <a:p>
            <a:pPr lvl="1" indent="-274878">
              <a:spcBef>
                <a:spcPts val="0"/>
              </a:spcBef>
              <a:buClr>
                <a:srgbClr val="262626"/>
              </a:buClr>
              <a:buSzPct val="100000"/>
              <a:buFont typeface="Arial"/>
              <a:buChar char="○"/>
            </a:pPr>
            <a:r>
              <a:rPr lang="es-ES" dirty="0">
                <a:solidFill>
                  <a:srgbClr val="262626"/>
                </a:solidFill>
              </a:rPr>
              <a:t>54 Digitales de las cuales 15 PWM</a:t>
            </a:r>
            <a:endParaRPr dirty="0">
              <a:solidFill>
                <a:srgbClr val="262626"/>
              </a:solidFill>
            </a:endParaRPr>
          </a:p>
          <a:p>
            <a:pPr lvl="1" indent="-274878">
              <a:spcBef>
                <a:spcPts val="0"/>
              </a:spcBef>
              <a:buClr>
                <a:srgbClr val="262626"/>
              </a:buClr>
              <a:buSzPct val="100000"/>
              <a:buFont typeface="Arial"/>
              <a:buChar char="○"/>
            </a:pPr>
            <a:r>
              <a:rPr lang="es-ES" dirty="0">
                <a:solidFill>
                  <a:srgbClr val="262626"/>
                </a:solidFill>
              </a:rPr>
              <a:t>16 </a:t>
            </a:r>
            <a:r>
              <a:rPr lang="es-ES" dirty="0" err="1">
                <a:solidFill>
                  <a:srgbClr val="262626"/>
                </a:solidFill>
              </a:rPr>
              <a:t>Analogicas</a:t>
            </a:r>
            <a:endParaRPr dirty="0">
              <a:solidFill>
                <a:srgbClr val="262626"/>
              </a:solidFill>
            </a:endParaRPr>
          </a:p>
          <a:p>
            <a:pPr indent="-274878">
              <a:lnSpc>
                <a:spcPct val="115000"/>
              </a:lnSpc>
              <a:spcBef>
                <a:spcPts val="0"/>
              </a:spcBef>
              <a:buClr>
                <a:srgbClr val="262626"/>
              </a:buClr>
              <a:buSzPct val="100000"/>
              <a:buFont typeface="Arial"/>
              <a:buChar char="●"/>
            </a:pPr>
            <a:r>
              <a:rPr lang="es-ES" sz="6515" dirty="0">
                <a:solidFill>
                  <a:srgbClr val="262626"/>
                </a:solidFill>
              </a:rPr>
              <a:t>Memoria Flash (256KB 8 son para el arranque)</a:t>
            </a:r>
            <a:endParaRPr sz="6515" dirty="0">
              <a:solidFill>
                <a:srgbClr val="262626"/>
              </a:solidFill>
            </a:endParaRPr>
          </a:p>
          <a:p>
            <a:pPr indent="-274878">
              <a:lnSpc>
                <a:spcPct val="115000"/>
              </a:lnSpc>
              <a:spcBef>
                <a:spcPts val="0"/>
              </a:spcBef>
              <a:buClr>
                <a:srgbClr val="262626"/>
              </a:buClr>
              <a:buSzPct val="100000"/>
              <a:buFont typeface="Arial"/>
              <a:buChar char="●"/>
            </a:pPr>
            <a:r>
              <a:rPr lang="es-ES" sz="6515" dirty="0">
                <a:solidFill>
                  <a:srgbClr val="262626"/>
                </a:solidFill>
              </a:rPr>
              <a:t>Memoria SRAM (8KB)</a:t>
            </a:r>
            <a:endParaRPr sz="6515" dirty="0">
              <a:solidFill>
                <a:srgbClr val="262626"/>
              </a:solidFill>
            </a:endParaRPr>
          </a:p>
          <a:p>
            <a:pPr indent="-274878">
              <a:lnSpc>
                <a:spcPct val="115000"/>
              </a:lnSpc>
              <a:spcBef>
                <a:spcPts val="0"/>
              </a:spcBef>
              <a:buClr>
                <a:srgbClr val="262626"/>
              </a:buClr>
              <a:buSzPct val="100000"/>
              <a:buFont typeface="Arial"/>
              <a:buChar char="●"/>
            </a:pPr>
            <a:r>
              <a:rPr lang="es-ES" sz="6515" dirty="0">
                <a:solidFill>
                  <a:srgbClr val="262626"/>
                </a:solidFill>
              </a:rPr>
              <a:t>Memoria EEPROM (4KB)</a:t>
            </a:r>
            <a:endParaRPr sz="6515" dirty="0">
              <a:solidFill>
                <a:srgbClr val="262626"/>
              </a:solidFill>
            </a:endParaRPr>
          </a:p>
          <a:p>
            <a:pPr indent="-274878">
              <a:lnSpc>
                <a:spcPct val="115000"/>
              </a:lnSpc>
              <a:spcBef>
                <a:spcPts val="0"/>
              </a:spcBef>
              <a:buClr>
                <a:srgbClr val="262626"/>
              </a:buClr>
              <a:buSzPct val="100000"/>
              <a:buFont typeface="Arial"/>
              <a:buChar char="●"/>
            </a:pPr>
            <a:r>
              <a:rPr lang="es-ES" sz="6515" dirty="0">
                <a:solidFill>
                  <a:srgbClr val="262626"/>
                </a:solidFill>
              </a:rPr>
              <a:t>Velocidad de reloj (16MHz)</a:t>
            </a:r>
            <a:endParaRPr sz="6515" dirty="0">
              <a:solidFill>
                <a:srgbClr val="262626"/>
              </a:solidFill>
            </a:endParaRPr>
          </a:p>
          <a:p>
            <a:pPr marL="0" indent="0">
              <a:lnSpc>
                <a:spcPct val="115000"/>
              </a:lnSpc>
              <a:spcBef>
                <a:spcPts val="450"/>
              </a:spcBef>
              <a:buNone/>
            </a:pPr>
            <a:endParaRPr sz="1350" dirty="0">
              <a:solidFill>
                <a:srgbClr val="262626"/>
              </a:solidFill>
            </a:endParaRPr>
          </a:p>
          <a:p>
            <a:pPr marL="0" indent="0">
              <a:lnSpc>
                <a:spcPct val="115000"/>
              </a:lnSpc>
              <a:spcBef>
                <a:spcPts val="450"/>
              </a:spcBef>
              <a:buNone/>
            </a:pPr>
            <a:endParaRPr sz="1350" dirty="0">
              <a:solidFill>
                <a:srgbClr val="262626"/>
              </a:solidFill>
            </a:endParaRPr>
          </a:p>
          <a:p>
            <a:pPr marL="0" indent="0" algn="ctr">
              <a:lnSpc>
                <a:spcPct val="115000"/>
              </a:lnSpc>
              <a:spcBef>
                <a:spcPts val="450"/>
              </a:spcBef>
              <a:buClr>
                <a:schemeClr val="dk1"/>
              </a:buClr>
              <a:buSzPct val="61111"/>
              <a:buNone/>
            </a:pPr>
            <a:endParaRPr sz="1350" dirty="0">
              <a:solidFill>
                <a:srgbClr val="262626"/>
              </a:solidFill>
            </a:endParaRPr>
          </a:p>
          <a:p>
            <a:pPr marL="68580" indent="0">
              <a:spcBef>
                <a:spcPts val="450"/>
              </a:spcBef>
              <a:buSzPct val="100000"/>
              <a:buNone/>
            </a:pPr>
            <a:endParaRPr dirty="0"/>
          </a:p>
        </p:txBody>
      </p:sp>
      <p:pic>
        <p:nvPicPr>
          <p:cNvPr id="187" name="Google Shape;18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4332" y="1146441"/>
            <a:ext cx="2330375" cy="4186744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1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10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D63C57D-736D-DAEA-B456-E624B2B6B2C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10/21</a:t>
            </a:r>
            <a:endParaRPr lang="es-E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"/>
          <p:cNvSpPr txBox="1">
            <a:spLocks noGrp="1"/>
          </p:cNvSpPr>
          <p:nvPr>
            <p:ph type="title"/>
          </p:nvPr>
        </p:nvSpPr>
        <p:spPr>
          <a:xfrm>
            <a:off x="865469" y="936389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 fontScale="90000"/>
          </a:bodyPr>
          <a:lstStyle/>
          <a:p>
            <a:r>
              <a:rPr lang="es-ES" dirty="0">
                <a:latin typeface="Times New Roman"/>
                <a:ea typeface="Times New Roman"/>
                <a:cs typeface="Times New Roman"/>
                <a:sym typeface="Times New Roman"/>
              </a:rPr>
              <a:t>Modelo de señalización con LEDS.</a:t>
            </a:r>
            <a:br>
              <a:rPr lang="es-ES" sz="3225" dirty="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3225" dirty="0"/>
          </a:p>
        </p:txBody>
      </p:sp>
      <p:sp>
        <p:nvSpPr>
          <p:cNvPr id="194" name="Google Shape;194;p14"/>
          <p:cNvSpPr txBox="1">
            <a:spLocks noGrp="1"/>
          </p:cNvSpPr>
          <p:nvPr>
            <p:ph type="body" idx="1"/>
          </p:nvPr>
        </p:nvSpPr>
        <p:spPr>
          <a:xfrm>
            <a:off x="1049111" y="2255546"/>
            <a:ext cx="702875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/>
          <a:p>
            <a:pPr marL="68580" indent="-95250">
              <a:spcBef>
                <a:spcPts val="0"/>
              </a:spcBef>
              <a:buSzPts val="2000"/>
            </a:pPr>
            <a:r>
              <a:rPr lang="es-ES"/>
              <a:t>Este modelo nos da una salida digital de color rojo, verde o azul, con o sin parpadeo a un led con una entrada numérica del modelo de 0 a 15 de forma que cada uno de los 4 bits de las constantes de dicho intervalo en binario representen una el parpadeo y los tres restantes cada color.</a:t>
            </a:r>
            <a:endParaRPr/>
          </a:p>
        </p:txBody>
      </p:sp>
      <p:pic>
        <p:nvPicPr>
          <p:cNvPr id="195" name="Google Shape;195;p14" descr="LED RGB Colores (4 Patas) | Dinastía Tecnológic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40726" y="3932102"/>
            <a:ext cx="3536906" cy="1989509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sp>
        <p:nvSpPr>
          <p:cNvPr id="196" name="Google Shape;196;p14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11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30CF7834-2782-A05F-81F8-FE1CB2A19C8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11/12</a:t>
            </a:r>
            <a:endParaRPr lang="es-E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"/>
          <p:cNvSpPr txBox="1">
            <a:spLocks noGrp="1"/>
          </p:cNvSpPr>
          <p:nvPr>
            <p:ph type="title"/>
          </p:nvPr>
        </p:nvSpPr>
        <p:spPr>
          <a:xfrm>
            <a:off x="800100" y="1105140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 fontScale="90000"/>
          </a:bodyPr>
          <a:lstStyle/>
          <a:p>
            <a:r>
              <a:rPr lang="es-ES" sz="3600" dirty="0">
                <a:latin typeface="Times New Roman"/>
                <a:ea typeface="Times New Roman"/>
                <a:cs typeface="Times New Roman"/>
                <a:sym typeface="Times New Roman"/>
              </a:rPr>
              <a:t>Modelo de señalización con LEDS.</a:t>
            </a:r>
            <a:br>
              <a:rPr lang="es-ES" sz="36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dirty="0"/>
          </a:p>
        </p:txBody>
      </p:sp>
      <p:sp>
        <p:nvSpPr>
          <p:cNvPr id="202" name="Google Shape;202;p15"/>
          <p:cNvSpPr txBox="1">
            <a:spLocks noGrp="1"/>
          </p:cNvSpPr>
          <p:nvPr>
            <p:ph type="body" idx="1"/>
          </p:nvPr>
        </p:nvSpPr>
        <p:spPr>
          <a:xfrm>
            <a:off x="375919" y="2262544"/>
            <a:ext cx="3940875" cy="328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 fontScale="70000" lnSpcReduction="20000"/>
          </a:bodyPr>
          <a:lstStyle/>
          <a:p>
            <a:pPr marL="68580" indent="-105728">
              <a:spcBef>
                <a:spcPts val="0"/>
              </a:spcBef>
              <a:buSzPct val="100000"/>
            </a:pPr>
            <a:r>
              <a:rPr lang="es-ES" sz="1800"/>
              <a:t>Los bloques usados son:</a:t>
            </a:r>
            <a:endParaRPr/>
          </a:p>
          <a:p>
            <a:pPr marL="68580" indent="0">
              <a:spcBef>
                <a:spcPts val="1050"/>
              </a:spcBef>
              <a:buNone/>
            </a:pPr>
            <a:r>
              <a:rPr lang="es-ES"/>
              <a:t>Un </a:t>
            </a:r>
            <a:r>
              <a:rPr lang="es-ES" u="sng"/>
              <a:t>Constant </a:t>
            </a:r>
            <a:r>
              <a:rPr lang="es-ES"/>
              <a:t>para representar el número de entrada.</a:t>
            </a:r>
            <a:endParaRPr/>
          </a:p>
          <a:p>
            <a:pPr marL="68580" indent="0">
              <a:spcBef>
                <a:spcPts val="1050"/>
              </a:spcBef>
              <a:buNone/>
            </a:pPr>
            <a:r>
              <a:rPr lang="es-ES"/>
              <a:t>Nos será útil un </a:t>
            </a:r>
            <a:r>
              <a:rPr lang="es-ES" u="sng"/>
              <a:t>Bitwise AND</a:t>
            </a:r>
            <a:r>
              <a:rPr lang="es-ES"/>
              <a:t> para ramificar el modelo en cuatro con el fin de llevar a cada rama un bit diferente según nos interese y pasarlo a booleano con un </a:t>
            </a:r>
            <a:r>
              <a:rPr lang="es-ES" u="sng"/>
              <a:t>Cast to Boolean</a:t>
            </a:r>
            <a:r>
              <a:rPr lang="es-ES"/>
              <a:t>.</a:t>
            </a:r>
            <a:endParaRPr/>
          </a:p>
          <a:p>
            <a:pPr marL="68580" indent="0">
              <a:spcBef>
                <a:spcPts val="1050"/>
              </a:spcBef>
              <a:buNone/>
            </a:pPr>
            <a:r>
              <a:rPr lang="es-ES"/>
              <a:t>Para el cuarto bit que indicará el parpadeo usaremos un </a:t>
            </a:r>
            <a:r>
              <a:rPr lang="es-ES" u="sng"/>
              <a:t>Switch</a:t>
            </a:r>
            <a:r>
              <a:rPr lang="es-ES"/>
              <a:t> para que según lo que entre en el bloque o saque un </a:t>
            </a:r>
            <a:r>
              <a:rPr lang="es-ES" u="sng"/>
              <a:t>Pulse Generator</a:t>
            </a:r>
            <a:r>
              <a:rPr lang="es-ES"/>
              <a:t> o un </a:t>
            </a:r>
            <a:r>
              <a:rPr lang="es-ES" u="sng"/>
              <a:t>Constant</a:t>
            </a:r>
            <a:r>
              <a:rPr lang="es-ES"/>
              <a:t> de valor 1, el cual uniremos a las salidas RGB con puertas lógicas </a:t>
            </a:r>
            <a:r>
              <a:rPr lang="es-ES" u="sng"/>
              <a:t>AND</a:t>
            </a:r>
            <a:r>
              <a:rPr lang="es-ES"/>
              <a:t>.</a:t>
            </a:r>
            <a:endParaRPr/>
          </a:p>
          <a:p>
            <a:pPr marL="68580" indent="0">
              <a:spcBef>
                <a:spcPts val="1050"/>
              </a:spcBef>
              <a:buNone/>
            </a:pPr>
            <a:r>
              <a:rPr lang="es-ES"/>
              <a:t>Finalmente, las tres ramas que nos quedan irán a tres </a:t>
            </a:r>
            <a:r>
              <a:rPr lang="es-ES" u="sng"/>
              <a:t>Digital Outpu</a:t>
            </a:r>
            <a:r>
              <a:rPr lang="es-ES"/>
              <a:t>t que representarán los tres colores para el led.</a:t>
            </a:r>
            <a:endParaRPr/>
          </a:p>
          <a:p>
            <a:pPr marL="68580" indent="0">
              <a:spcBef>
                <a:spcPts val="1050"/>
              </a:spcBef>
              <a:buSzPct val="100000"/>
              <a:buNone/>
            </a:pPr>
            <a:endParaRPr/>
          </a:p>
        </p:txBody>
      </p:sp>
      <p:pic>
        <p:nvPicPr>
          <p:cNvPr id="203" name="Google Shape;2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6794" y="2262544"/>
            <a:ext cx="4827206" cy="3327938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5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12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FA46A7F6-9FB4-B69B-8A93-6CD546A2F12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12/21</a:t>
            </a:r>
            <a:endParaRPr lang="es-E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90b0728598_3_0"/>
          <p:cNvSpPr txBox="1">
            <a:spLocks noGrp="1"/>
          </p:cNvSpPr>
          <p:nvPr>
            <p:ph type="title"/>
          </p:nvPr>
        </p:nvSpPr>
        <p:spPr>
          <a:xfrm>
            <a:off x="800100" y="745454"/>
            <a:ext cx="7543800" cy="1088100"/>
          </a:xfrm>
          <a:prstGeom prst="rect">
            <a:avLst/>
          </a:prstGeom>
        </p:spPr>
        <p:txBody>
          <a:bodyPr spcFirstLastPara="1" wrap="square" lIns="68569" tIns="34275" rIns="68569" bIns="34275" anchor="b" anchorCtr="0">
            <a:normAutofit fontScale="90000"/>
          </a:bodyPr>
          <a:lstStyle/>
          <a:p>
            <a:r>
              <a:rPr lang="es-ES" dirty="0">
                <a:latin typeface="Times New Roman"/>
                <a:ea typeface="Times New Roman"/>
                <a:cs typeface="Times New Roman"/>
                <a:sym typeface="Times New Roman"/>
              </a:rPr>
              <a:t>Modelo de señalización con LEDS.</a:t>
            </a:r>
            <a:endParaRPr dirty="0"/>
          </a:p>
        </p:txBody>
      </p:sp>
      <p:sp>
        <p:nvSpPr>
          <p:cNvPr id="210" name="Google Shape;210;g290b0728598_3_0"/>
          <p:cNvSpPr txBox="1">
            <a:spLocks noGrp="1"/>
          </p:cNvSpPr>
          <p:nvPr>
            <p:ph type="body" idx="1"/>
          </p:nvPr>
        </p:nvSpPr>
        <p:spPr>
          <a:xfrm>
            <a:off x="489506" y="2179819"/>
            <a:ext cx="5331375" cy="2967975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rmAutofit/>
          </a:bodyPr>
          <a:lstStyle/>
          <a:p>
            <a:pPr indent="-252413">
              <a:lnSpc>
                <a:spcPct val="85000"/>
              </a:lnSpc>
              <a:spcBef>
                <a:spcPts val="0"/>
              </a:spcBef>
              <a:buSzPts val="1700"/>
            </a:pPr>
            <a:r>
              <a:rPr lang="es-ES" sz="1425"/>
              <a:t>Vídeo explicativo y de muestra:</a:t>
            </a:r>
            <a:endParaRPr sz="1425"/>
          </a:p>
        </p:txBody>
      </p:sp>
      <p:sp>
        <p:nvSpPr>
          <p:cNvPr id="211" name="Google Shape;211;g290b0728598_3_0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13</a:t>
            </a:fld>
            <a:endParaRPr/>
          </a:p>
        </p:txBody>
      </p:sp>
      <p:pic>
        <p:nvPicPr>
          <p:cNvPr id="212" name="Google Shape;212;g290b0728598_3_0" title="video-hito-1-parte-1leds-7_at5VbYsV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5344" y="2575388"/>
            <a:ext cx="4201181" cy="267710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177B3930-A6EF-D991-8C74-815A85287B0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13/22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6"/>
          <p:cNvSpPr txBox="1">
            <a:spLocks noGrp="1"/>
          </p:cNvSpPr>
          <p:nvPr>
            <p:ph type="title"/>
          </p:nvPr>
        </p:nvSpPr>
        <p:spPr>
          <a:xfrm>
            <a:off x="822956" y="763469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 fontScale="90000"/>
          </a:bodyPr>
          <a:lstStyle/>
          <a:p>
            <a:r>
              <a:rPr lang="es-ES" dirty="0">
                <a:latin typeface="Times New Roman"/>
                <a:ea typeface="Times New Roman"/>
                <a:cs typeface="Times New Roman"/>
                <a:sym typeface="Times New Roman"/>
              </a:rPr>
              <a:t>Modelo de movimiento de motor.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" name="Google Shape;218;p16"/>
          <p:cNvSpPr txBox="1">
            <a:spLocks noGrp="1"/>
          </p:cNvSpPr>
          <p:nvPr>
            <p:ph type="body" idx="1"/>
          </p:nvPr>
        </p:nvSpPr>
        <p:spPr>
          <a:xfrm>
            <a:off x="822956" y="2290969"/>
            <a:ext cx="4131675" cy="296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 fontScale="92500" lnSpcReduction="10000"/>
          </a:bodyPr>
          <a:lstStyle/>
          <a:p>
            <a:pPr marL="68580" indent="0">
              <a:spcBef>
                <a:spcPts val="0"/>
              </a:spcBef>
              <a:buSzPts val="2000"/>
              <a:buNone/>
            </a:pPr>
            <a:r>
              <a:rPr lang="es-ES"/>
              <a:t>En este modelo conseguimos que los motores se active o se desactiven en función de lo lejos que detecte una pared.</a:t>
            </a:r>
            <a:endParaRPr/>
          </a:p>
          <a:p>
            <a:pPr marL="68580" indent="0">
              <a:spcBef>
                <a:spcPts val="0"/>
              </a:spcBef>
              <a:buSzPts val="2000"/>
              <a:buNone/>
            </a:pPr>
            <a:endParaRPr/>
          </a:p>
          <a:p>
            <a:pPr marL="68580" indent="0">
              <a:spcBef>
                <a:spcPts val="0"/>
              </a:spcBef>
              <a:buSzPts val="2000"/>
              <a:buNone/>
            </a:pPr>
            <a:r>
              <a:rPr lang="es-ES"/>
              <a:t>Se frenan si no detectan señal.</a:t>
            </a:r>
            <a:endParaRPr/>
          </a:p>
          <a:p>
            <a:pPr marL="68580" indent="0">
              <a:spcBef>
                <a:spcPts val="0"/>
              </a:spcBef>
              <a:buSzPts val="2000"/>
              <a:buNone/>
            </a:pPr>
            <a:endParaRPr/>
          </a:p>
          <a:p>
            <a:pPr marL="68580" indent="0">
              <a:spcBef>
                <a:spcPts val="0"/>
              </a:spcBef>
              <a:buSzPts val="2000"/>
              <a:buNone/>
            </a:pPr>
            <a:r>
              <a:rPr lang="es-ES"/>
              <a:t>Irán hacia adelante o hacia atrás.</a:t>
            </a:r>
            <a:endParaRPr/>
          </a:p>
          <a:p>
            <a:pPr marL="68580" indent="0">
              <a:spcBef>
                <a:spcPts val="0"/>
              </a:spcBef>
              <a:buSzPts val="2000"/>
              <a:buNone/>
            </a:pPr>
            <a:endParaRPr/>
          </a:p>
          <a:p>
            <a:pPr marL="68580" indent="0">
              <a:spcBef>
                <a:spcPts val="0"/>
              </a:spcBef>
              <a:buSzPts val="2000"/>
              <a:buNone/>
            </a:pPr>
            <a:r>
              <a:rPr lang="es-ES"/>
              <a:t>O bien solo se activará uno de los motores en caso de que se necesite girar.</a:t>
            </a:r>
            <a:endParaRPr/>
          </a:p>
        </p:txBody>
      </p:sp>
      <p:sp>
        <p:nvSpPr>
          <p:cNvPr id="219" name="Google Shape;219;p16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14</a:t>
            </a:fld>
            <a:endParaRPr/>
          </a:p>
        </p:txBody>
      </p:sp>
      <p:pic>
        <p:nvPicPr>
          <p:cNvPr id="220" name="Google Shape;22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313" y="2547224"/>
            <a:ext cx="3960769" cy="17635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7B02146-27AC-40F7-5A7D-6D7613D64CF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14/21</a:t>
            </a:r>
            <a:endParaRPr lang="es-E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 txBox="1">
            <a:spLocks noGrp="1"/>
          </p:cNvSpPr>
          <p:nvPr>
            <p:ph type="title"/>
          </p:nvPr>
        </p:nvSpPr>
        <p:spPr>
          <a:xfrm>
            <a:off x="822956" y="452771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 fontScale="90000"/>
          </a:bodyPr>
          <a:lstStyle/>
          <a:p>
            <a:r>
              <a:rPr lang="es-ES" dirty="0">
                <a:latin typeface="Times New Roman"/>
                <a:ea typeface="Times New Roman"/>
                <a:cs typeface="Times New Roman"/>
                <a:sym typeface="Times New Roman"/>
              </a:rPr>
              <a:t>Modelo de movimiento de motor.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6" name="Google Shape;226;p17"/>
          <p:cNvSpPr txBox="1">
            <a:spLocks noGrp="1"/>
          </p:cNvSpPr>
          <p:nvPr>
            <p:ph type="body" idx="1"/>
          </p:nvPr>
        </p:nvSpPr>
        <p:spPr>
          <a:xfrm>
            <a:off x="822956" y="2290969"/>
            <a:ext cx="5331375" cy="31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 fontScale="92500" lnSpcReduction="20000"/>
          </a:bodyPr>
          <a:lstStyle/>
          <a:p>
            <a:pPr marL="68580" indent="0">
              <a:spcBef>
                <a:spcPts val="0"/>
              </a:spcBef>
              <a:buSzPts val="2000"/>
              <a:buNone/>
            </a:pPr>
            <a:r>
              <a:rPr lang="es-ES"/>
              <a:t>Los bloques que usamos para hacer el modelo de los motores son:</a:t>
            </a:r>
            <a:endParaRPr/>
          </a:p>
          <a:p>
            <a:pPr marL="68580" indent="0">
              <a:spcBef>
                <a:spcPts val="0"/>
              </a:spcBef>
              <a:buSzPts val="2000"/>
              <a:buNone/>
            </a:pPr>
            <a:endParaRPr/>
          </a:p>
          <a:p>
            <a:pPr>
              <a:spcBef>
                <a:spcPts val="0"/>
              </a:spcBef>
            </a:pPr>
            <a:r>
              <a:rPr lang="es-ES"/>
              <a:t>Comparador a cero: esto en caso de que no den señal se encargan de bloquear el motor </a:t>
            </a:r>
            <a:endParaRPr/>
          </a:p>
          <a:p>
            <a:pPr indent="0">
              <a:spcBef>
                <a:spcPts val="0"/>
              </a:spcBef>
              <a:buNone/>
            </a:pPr>
            <a:endParaRPr/>
          </a:p>
          <a:p>
            <a:pPr>
              <a:spcBef>
                <a:spcPts val="0"/>
              </a:spcBef>
            </a:pPr>
            <a:r>
              <a:rPr lang="es-ES"/>
              <a:t>Bloques de saturación: se encargan de corregir la señal en este entre [-255, 0] y  [0, 255].</a:t>
            </a:r>
            <a:endParaRPr/>
          </a:p>
          <a:p>
            <a:pPr indent="0">
              <a:spcBef>
                <a:spcPts val="0"/>
              </a:spcBef>
              <a:buNone/>
            </a:pPr>
            <a:endParaRPr/>
          </a:p>
          <a:p>
            <a:pPr>
              <a:spcBef>
                <a:spcPts val="0"/>
              </a:spcBef>
            </a:pPr>
            <a:r>
              <a:rPr lang="es-ES"/>
              <a:t>Función de valor absoluto: corrige los valores negativos volviendolos positivos .</a:t>
            </a:r>
            <a:endParaRPr/>
          </a:p>
          <a:p>
            <a:pPr indent="0">
              <a:spcBef>
                <a:spcPts val="0"/>
              </a:spcBef>
              <a:buNone/>
            </a:pPr>
            <a:endParaRPr/>
          </a:p>
          <a:p>
            <a:pPr>
              <a:spcBef>
                <a:spcPts val="0"/>
              </a:spcBef>
            </a:pPr>
            <a:r>
              <a:rPr lang="es-ES"/>
              <a:t>Como salidas tendremos dos salidas digitales normales y otras cuatro salidas PWM .</a:t>
            </a:r>
            <a:endParaRPr/>
          </a:p>
        </p:txBody>
      </p:sp>
      <p:sp>
        <p:nvSpPr>
          <p:cNvPr id="227" name="Google Shape;227;p17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15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B3B7892F-88D9-B492-EC50-B90EB2C5C4E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15/21</a:t>
            </a:r>
            <a:endParaRPr lang="es-E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90b0728598_5_2"/>
          <p:cNvSpPr txBox="1">
            <a:spLocks noGrp="1"/>
          </p:cNvSpPr>
          <p:nvPr>
            <p:ph type="title"/>
          </p:nvPr>
        </p:nvSpPr>
        <p:spPr>
          <a:xfrm>
            <a:off x="822956" y="690148"/>
            <a:ext cx="7543800" cy="1088100"/>
          </a:xfrm>
          <a:prstGeom prst="rect">
            <a:avLst/>
          </a:prstGeom>
        </p:spPr>
        <p:txBody>
          <a:bodyPr spcFirstLastPara="1" wrap="square" lIns="68569" tIns="34275" rIns="68569" bIns="34275" anchor="b" anchorCtr="0">
            <a:normAutofit fontScale="90000"/>
          </a:bodyPr>
          <a:lstStyle/>
          <a:p>
            <a:r>
              <a:rPr lang="es-ES" dirty="0">
                <a:latin typeface="Times New Roman"/>
                <a:ea typeface="Times New Roman"/>
                <a:cs typeface="Times New Roman"/>
                <a:sym typeface="Times New Roman"/>
              </a:rPr>
              <a:t>Modelo de movimiento de motor.</a:t>
            </a:r>
            <a:endParaRPr dirty="0"/>
          </a:p>
        </p:txBody>
      </p:sp>
      <p:sp>
        <p:nvSpPr>
          <p:cNvPr id="233" name="Google Shape;233;g290b0728598_5_2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16</a:t>
            </a:fld>
            <a:endParaRPr/>
          </a:p>
        </p:txBody>
      </p:sp>
      <p:sp>
        <p:nvSpPr>
          <p:cNvPr id="235" name="Google Shape;235;g290b0728598_5_2"/>
          <p:cNvSpPr txBox="1"/>
          <p:nvPr/>
        </p:nvSpPr>
        <p:spPr>
          <a:xfrm>
            <a:off x="748613" y="2160300"/>
            <a:ext cx="2408175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342900" indent="-252413">
              <a:lnSpc>
                <a:spcPct val="85000"/>
              </a:lnSpc>
              <a:buClr>
                <a:schemeClr val="accent1"/>
              </a:buClr>
              <a:buSzPts val="1700"/>
              <a:buFont typeface="Calibri"/>
              <a:buChar char="●"/>
            </a:pPr>
            <a:r>
              <a:rPr lang="es-ES" sz="1425">
                <a:solidFill>
                  <a:srgbClr val="3F3F3F"/>
                </a:solidFill>
              </a:rPr>
              <a:t>Vídeo explicativo:</a:t>
            </a:r>
            <a:endParaRPr sz="10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F7911872-0065-563D-66D8-D44B3454436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16/22</a:t>
            </a:r>
            <a:endParaRPr lang="es-ES" dirty="0"/>
          </a:p>
        </p:txBody>
      </p:sp>
      <p:pic>
        <p:nvPicPr>
          <p:cNvPr id="3" name="Presentación1">
            <a:hlinkClick r:id="" action="ppaction://media"/>
            <a:extLst>
              <a:ext uri="{FF2B5EF4-FFF2-40B4-BE49-F238E27FC236}">
                <a16:creationId xmlns:a16="http://schemas.microsoft.com/office/drawing/2014/main" id="{2BEEF38E-E60A-6718-A3AE-E11D05336D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39779" y="2524243"/>
            <a:ext cx="6477527" cy="36436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"/>
          <p:cNvSpPr txBox="1">
            <a:spLocks noGrp="1"/>
          </p:cNvSpPr>
          <p:nvPr>
            <p:ph type="title"/>
          </p:nvPr>
        </p:nvSpPr>
        <p:spPr>
          <a:xfrm>
            <a:off x="822956" y="534029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 fontScale="90000"/>
          </a:bodyPr>
          <a:lstStyle/>
          <a:p>
            <a:r>
              <a:rPr lang="es-ES" dirty="0">
                <a:latin typeface="Times New Roman"/>
                <a:ea typeface="Times New Roman"/>
                <a:cs typeface="Times New Roman"/>
                <a:sym typeface="Times New Roman"/>
              </a:rPr>
              <a:t>Modelo de sensores de distancia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1" name="Google Shape;241;p18"/>
          <p:cNvSpPr txBox="1">
            <a:spLocks noGrp="1"/>
          </p:cNvSpPr>
          <p:nvPr>
            <p:ph type="body" idx="1"/>
          </p:nvPr>
        </p:nvSpPr>
        <p:spPr>
          <a:xfrm>
            <a:off x="822956" y="2290969"/>
            <a:ext cx="4066650" cy="296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 fontScale="92500" lnSpcReduction="10000"/>
          </a:bodyPr>
          <a:lstStyle/>
          <a:p>
            <a:pPr marL="68580" indent="0">
              <a:spcBef>
                <a:spcPts val="0"/>
              </a:spcBef>
              <a:buSzPts val="2000"/>
              <a:buNone/>
            </a:pPr>
            <a:r>
              <a:rPr lang="es-ES"/>
              <a:t>En este modelo probaremos los sensores</a:t>
            </a:r>
            <a:endParaRPr/>
          </a:p>
          <a:p>
            <a:pPr marL="68580" indent="0">
              <a:spcBef>
                <a:spcPts val="0"/>
              </a:spcBef>
              <a:buSzPts val="2000"/>
              <a:buNone/>
            </a:pPr>
            <a:r>
              <a:rPr lang="es-ES"/>
              <a:t>de distancia de dos maneras por ultrasonido o por láser en función del piero para la activación de motores y con la regulación de leds.</a:t>
            </a:r>
            <a:endParaRPr/>
          </a:p>
          <a:p>
            <a:pPr marL="68580" indent="0">
              <a:spcBef>
                <a:spcPts val="0"/>
              </a:spcBef>
              <a:buSzPts val="2000"/>
              <a:buNone/>
            </a:pPr>
            <a:r>
              <a:rPr lang="es-ES"/>
              <a:t>Los bloques que usaremos son: </a:t>
            </a:r>
            <a:endParaRPr/>
          </a:p>
          <a:p>
            <a:pPr>
              <a:spcBef>
                <a:spcPts val="0"/>
              </a:spcBef>
            </a:pPr>
            <a:r>
              <a:rPr lang="es-ES"/>
              <a:t>Puerta analogica </a:t>
            </a:r>
            <a:endParaRPr/>
          </a:p>
          <a:p>
            <a:pPr>
              <a:spcBef>
                <a:spcPts val="0"/>
              </a:spcBef>
            </a:pPr>
            <a:r>
              <a:rPr lang="es-ES"/>
              <a:t>Convertidor </a:t>
            </a:r>
            <a:endParaRPr/>
          </a:p>
          <a:p>
            <a:pPr>
              <a:spcBef>
                <a:spcPts val="0"/>
              </a:spcBef>
            </a:pPr>
            <a:r>
              <a:rPr lang="es-ES"/>
              <a:t>Bloque de parámetros de función</a:t>
            </a:r>
            <a:endParaRPr/>
          </a:p>
          <a:p>
            <a:pPr>
              <a:spcBef>
                <a:spcPts val="0"/>
              </a:spcBef>
            </a:pPr>
            <a:r>
              <a:rPr lang="es-ES"/>
              <a:t>Display </a:t>
            </a:r>
            <a:endParaRPr/>
          </a:p>
          <a:p>
            <a:pPr>
              <a:spcBef>
                <a:spcPts val="0"/>
              </a:spcBef>
            </a:pPr>
            <a:r>
              <a:rPr lang="es-ES"/>
              <a:t>Ganancia</a:t>
            </a:r>
            <a:endParaRPr/>
          </a:p>
          <a:p>
            <a:pPr marL="0" indent="0">
              <a:spcBef>
                <a:spcPts val="0"/>
              </a:spcBef>
              <a:buSzPts val="2000"/>
              <a:buNone/>
            </a:pPr>
            <a:endParaRPr/>
          </a:p>
        </p:txBody>
      </p:sp>
      <p:sp>
        <p:nvSpPr>
          <p:cNvPr id="242" name="Google Shape;242;p18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17</a:t>
            </a:fld>
            <a:endParaRPr/>
          </a:p>
        </p:txBody>
      </p:sp>
      <p:pic>
        <p:nvPicPr>
          <p:cNvPr id="243" name="Google Shape;2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3288" y="4127644"/>
            <a:ext cx="4471219" cy="1260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4369" y="2540434"/>
            <a:ext cx="3696076" cy="14698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D7BEF6FA-537F-6023-835A-AEFE0E757FE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17/21</a:t>
            </a:r>
            <a:endParaRPr lang="es-E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90b0728598_0_0"/>
          <p:cNvSpPr txBox="1">
            <a:spLocks noGrp="1"/>
          </p:cNvSpPr>
          <p:nvPr>
            <p:ph type="title"/>
          </p:nvPr>
        </p:nvSpPr>
        <p:spPr>
          <a:xfrm>
            <a:off x="865469" y="639583"/>
            <a:ext cx="7543800" cy="1088100"/>
          </a:xfrm>
          <a:prstGeom prst="rect">
            <a:avLst/>
          </a:prstGeom>
        </p:spPr>
        <p:txBody>
          <a:bodyPr spcFirstLastPara="1" wrap="square" lIns="68569" tIns="34275" rIns="68569" bIns="34275" anchor="b" anchorCtr="0">
            <a:normAutofit fontScale="90000"/>
          </a:bodyPr>
          <a:lstStyle/>
          <a:p>
            <a:endParaRPr dirty="0"/>
          </a:p>
          <a:p>
            <a:pPr>
              <a:buSzPct val="89626"/>
            </a:pPr>
            <a:endParaRPr sz="4016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>
              <a:buClr>
                <a:schemeClr val="dk1"/>
              </a:buClr>
              <a:buSzPts val="990"/>
            </a:pPr>
            <a:r>
              <a:rPr lang="es-ES" sz="4016" dirty="0">
                <a:latin typeface="Times New Roman"/>
                <a:ea typeface="Times New Roman"/>
                <a:cs typeface="Times New Roman"/>
                <a:sym typeface="Times New Roman"/>
              </a:rPr>
              <a:t>Modelo de sensores de distancia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0" name="Google Shape;250;g290b0728598_0_0"/>
          <p:cNvSpPr txBox="1">
            <a:spLocks noGrp="1"/>
          </p:cNvSpPr>
          <p:nvPr>
            <p:ph type="body" idx="1"/>
          </p:nvPr>
        </p:nvSpPr>
        <p:spPr>
          <a:xfrm>
            <a:off x="822957" y="2035330"/>
            <a:ext cx="5331375" cy="2967975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rmAutofit/>
          </a:bodyPr>
          <a:lstStyle/>
          <a:p>
            <a:pPr marL="0" indent="0">
              <a:spcAft>
                <a:spcPts val="150"/>
              </a:spcAft>
              <a:buNone/>
            </a:pPr>
            <a:r>
              <a:rPr lang="es-ES" dirty="0"/>
              <a:t>Video explicativo del </a:t>
            </a:r>
            <a:r>
              <a:rPr lang="es-ES" dirty="0" err="1"/>
              <a:t>simulink</a:t>
            </a:r>
            <a:endParaRPr dirty="0"/>
          </a:p>
        </p:txBody>
      </p:sp>
      <p:sp>
        <p:nvSpPr>
          <p:cNvPr id="251" name="Google Shape;251;g290b0728598_0_0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18</a:t>
            </a:fld>
            <a:endParaRPr/>
          </a:p>
        </p:txBody>
      </p:sp>
      <p:pic>
        <p:nvPicPr>
          <p:cNvPr id="252" name="Google Shape;252;g290b0728598_0_0" title="Sensor de distancia Piero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2957" y="2635706"/>
            <a:ext cx="5251069" cy="262323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FC149B24-B344-33B0-E644-7523A4D96CC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18/21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9"/>
          <p:cNvSpPr txBox="1">
            <a:spLocks noGrp="1"/>
          </p:cNvSpPr>
          <p:nvPr>
            <p:ph type="title"/>
          </p:nvPr>
        </p:nvSpPr>
        <p:spPr>
          <a:xfrm>
            <a:off x="800100" y="1045924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/>
          </a:bodyPr>
          <a:lstStyle/>
          <a:p>
            <a:r>
              <a:rPr lang="es-ES" dirty="0">
                <a:latin typeface="Times New Roman"/>
                <a:ea typeface="Times New Roman"/>
                <a:cs typeface="Times New Roman"/>
                <a:sym typeface="Times New Roman"/>
              </a:rPr>
              <a:t>Sistema completo. 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endParaRPr dirty="0"/>
          </a:p>
        </p:txBody>
      </p:sp>
      <p:pic>
        <p:nvPicPr>
          <p:cNvPr id="259" name="Google Shape;25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130" y="1877750"/>
            <a:ext cx="6521740" cy="1966662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19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19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E583C6A-AA0F-663E-419F-762DBBE2B1E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19/21</a:t>
            </a:r>
            <a:endParaRPr lang="es-ES" dirty="0"/>
          </a:p>
        </p:txBody>
      </p:sp>
      <p:pic>
        <p:nvPicPr>
          <p:cNvPr id="3" name="Google Shape;270;p20">
            <a:extLst>
              <a:ext uri="{FF2B5EF4-FFF2-40B4-BE49-F238E27FC236}">
                <a16:creationId xmlns:a16="http://schemas.microsoft.com/office/drawing/2014/main" id="{AD07D98D-4A6F-40B8-A700-8EDA309A160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9452" y="4009252"/>
            <a:ext cx="2237064" cy="1936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266;p20">
            <a:extLst>
              <a:ext uri="{FF2B5EF4-FFF2-40B4-BE49-F238E27FC236}">
                <a16:creationId xmlns:a16="http://schemas.microsoft.com/office/drawing/2014/main" id="{E47E676B-16EC-4814-A1C4-4C397C1742B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63411" y="4357974"/>
            <a:ext cx="4211663" cy="121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67B61F89-89E9-29F3-FC11-CB3025122FE1}"/>
              </a:ext>
            </a:extLst>
          </p:cNvPr>
          <p:cNvSpPr/>
          <p:nvPr/>
        </p:nvSpPr>
        <p:spPr>
          <a:xfrm>
            <a:off x="993058" y="4009252"/>
            <a:ext cx="2323458" cy="196666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CC29ED9-E129-305E-88D1-70069EC80C08}"/>
              </a:ext>
            </a:extLst>
          </p:cNvPr>
          <p:cNvSpPr/>
          <p:nvPr/>
        </p:nvSpPr>
        <p:spPr>
          <a:xfrm>
            <a:off x="4063410" y="3979562"/>
            <a:ext cx="4087531" cy="196666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189D0ED4-856D-503C-CF11-810655FC82F1}"/>
              </a:ext>
            </a:extLst>
          </p:cNvPr>
          <p:cNvCxnSpPr>
            <a:cxnSpLocks/>
          </p:cNvCxnSpPr>
          <p:nvPr/>
        </p:nvCxnSpPr>
        <p:spPr>
          <a:xfrm flipV="1">
            <a:off x="2507226" y="2674374"/>
            <a:ext cx="1268361" cy="1170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2C8CEBCB-2BD0-2860-1CF6-F3F35FF3D145}"/>
              </a:ext>
            </a:extLst>
          </p:cNvPr>
          <p:cNvCxnSpPr/>
          <p:nvPr/>
        </p:nvCxnSpPr>
        <p:spPr>
          <a:xfrm flipH="1" flipV="1">
            <a:off x="4876800" y="3185652"/>
            <a:ext cx="403123" cy="658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"/>
          <p:cNvSpPr txBox="1">
            <a:spLocks noGrp="1"/>
          </p:cNvSpPr>
          <p:nvPr>
            <p:ph type="title"/>
          </p:nvPr>
        </p:nvSpPr>
        <p:spPr>
          <a:xfrm>
            <a:off x="3179353" y="530898"/>
            <a:ext cx="4666298" cy="902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/>
          </a:bodyPr>
          <a:lstStyle/>
          <a:p>
            <a:r>
              <a:rPr lang="es-ES" dirty="0"/>
              <a:t>Índice.</a:t>
            </a:r>
            <a:endParaRPr dirty="0"/>
          </a:p>
        </p:txBody>
      </p:sp>
      <p:sp>
        <p:nvSpPr>
          <p:cNvPr id="110" name="Google Shape;110;p2"/>
          <p:cNvSpPr txBox="1">
            <a:spLocks noGrp="1"/>
          </p:cNvSpPr>
          <p:nvPr>
            <p:ph type="body" idx="1"/>
          </p:nvPr>
        </p:nvSpPr>
        <p:spPr>
          <a:xfrm>
            <a:off x="1072174" y="2400301"/>
            <a:ext cx="6357326" cy="3023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/>
          <a:p>
            <a:pPr marL="68580" indent="-114300">
              <a:spcBef>
                <a:spcPts val="0"/>
              </a:spcBef>
              <a:buSzPts val="2400"/>
            </a:pPr>
            <a:r>
              <a:rPr lang="es-ES" sz="1800" dirty="0">
                <a:latin typeface="Times New Roman"/>
                <a:ea typeface="Times New Roman"/>
                <a:cs typeface="Times New Roman"/>
                <a:sym typeface="Times New Roman"/>
              </a:rPr>
              <a:t>         Estudio de partes del PIERO.</a:t>
            </a:r>
            <a:endParaRPr dirty="0"/>
          </a:p>
          <a:p>
            <a:pPr marL="68580" indent="-114300">
              <a:spcBef>
                <a:spcPts val="1050"/>
              </a:spcBef>
              <a:buSzPts val="2400"/>
            </a:pPr>
            <a:r>
              <a:rPr lang="es-ES" sz="1800" dirty="0">
                <a:latin typeface="Times New Roman"/>
                <a:ea typeface="Times New Roman"/>
                <a:cs typeface="Times New Roman"/>
                <a:sym typeface="Times New Roman"/>
              </a:rPr>
              <a:t>         Programación en SIMULINK del Arduino Mega 2560.</a:t>
            </a:r>
            <a:endParaRPr dirty="0"/>
          </a:p>
          <a:p>
            <a:pPr marL="68580" indent="-95250">
              <a:spcBef>
                <a:spcPts val="1050"/>
              </a:spcBef>
              <a:buSzPts val="2000"/>
            </a:pPr>
            <a:r>
              <a:rPr lang="es-ES" dirty="0"/>
              <a:t>        </a:t>
            </a:r>
            <a:r>
              <a:rPr lang="es-ES" sz="1800" dirty="0">
                <a:latin typeface="Times New Roman"/>
                <a:ea typeface="Times New Roman"/>
                <a:cs typeface="Times New Roman"/>
                <a:sym typeface="Times New Roman"/>
              </a:rPr>
              <a:t>Estudio del Arduino Mega 2560.</a:t>
            </a:r>
            <a:endParaRPr dirty="0"/>
          </a:p>
          <a:p>
            <a:pPr marL="68580" indent="-114300">
              <a:spcBef>
                <a:spcPts val="1050"/>
              </a:spcBef>
              <a:buSzPts val="2400"/>
            </a:pPr>
            <a:r>
              <a:rPr lang="es-ES" sz="1800" dirty="0">
                <a:latin typeface="Times New Roman"/>
                <a:ea typeface="Times New Roman"/>
                <a:cs typeface="Times New Roman"/>
                <a:sym typeface="Times New Roman"/>
              </a:rPr>
              <a:t>         Modelo de señalización con LEDS.</a:t>
            </a:r>
            <a:endParaRPr dirty="0"/>
          </a:p>
          <a:p>
            <a:pPr marL="68580" indent="-114300">
              <a:spcBef>
                <a:spcPts val="1050"/>
              </a:spcBef>
              <a:buSzPts val="2400"/>
            </a:pPr>
            <a:r>
              <a:rPr lang="es-ES" sz="1800" dirty="0">
                <a:latin typeface="Times New Roman"/>
                <a:ea typeface="Times New Roman"/>
                <a:cs typeface="Times New Roman"/>
                <a:sym typeface="Times New Roman"/>
              </a:rPr>
              <a:t>         Modelo de movimiento de motores.</a:t>
            </a:r>
            <a:endParaRPr dirty="0"/>
          </a:p>
          <a:p>
            <a:pPr marL="68580" indent="-114300">
              <a:spcBef>
                <a:spcPts val="1050"/>
              </a:spcBef>
              <a:buSzPts val="2400"/>
            </a:pPr>
            <a:r>
              <a:rPr lang="es-ES" sz="1800" dirty="0">
                <a:latin typeface="Times New Roman"/>
                <a:ea typeface="Times New Roman"/>
                <a:cs typeface="Times New Roman"/>
                <a:sym typeface="Times New Roman"/>
              </a:rPr>
              <a:t>         Modelo de sensores de distancia y de la batería.</a:t>
            </a:r>
            <a:endParaRPr dirty="0"/>
          </a:p>
          <a:p>
            <a:pPr marL="68580" indent="-114300">
              <a:spcBef>
                <a:spcPts val="1050"/>
              </a:spcBef>
              <a:buSzPts val="2400"/>
            </a:pPr>
            <a:r>
              <a:rPr lang="es-ES" sz="1800" dirty="0">
                <a:latin typeface="Times New Roman"/>
                <a:ea typeface="Times New Roman"/>
                <a:cs typeface="Times New Roman"/>
                <a:sym typeface="Times New Roman"/>
              </a:rPr>
              <a:t>         Modelo combinado de los tres programas</a:t>
            </a:r>
            <a:endParaRPr dirty="0"/>
          </a:p>
        </p:txBody>
      </p:sp>
      <p:sp>
        <p:nvSpPr>
          <p:cNvPr id="111" name="Google Shape;111;p2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2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4B3377B2-7B88-E313-4D98-3ACD53B9ED9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2/21</a:t>
            </a:r>
            <a:endParaRPr lang="es-E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90b0728598_3_8"/>
          <p:cNvSpPr txBox="1">
            <a:spLocks noGrp="1"/>
          </p:cNvSpPr>
          <p:nvPr>
            <p:ph type="title"/>
          </p:nvPr>
        </p:nvSpPr>
        <p:spPr>
          <a:xfrm>
            <a:off x="865469" y="600254"/>
            <a:ext cx="7543800" cy="1088100"/>
          </a:xfrm>
          <a:prstGeom prst="rect">
            <a:avLst/>
          </a:prstGeom>
        </p:spPr>
        <p:txBody>
          <a:bodyPr spcFirstLastPara="1" wrap="square" lIns="68569" tIns="34275" rIns="68569" bIns="34275" anchor="b" anchorCtr="0">
            <a:normAutofit/>
          </a:bodyPr>
          <a:lstStyle/>
          <a:p>
            <a:r>
              <a:rPr lang="es-ES" dirty="0">
                <a:latin typeface="Times New Roman"/>
                <a:ea typeface="Times New Roman"/>
                <a:cs typeface="Times New Roman"/>
                <a:sym typeface="Times New Roman"/>
              </a:rPr>
              <a:t>Sistema completo. </a:t>
            </a:r>
            <a:endParaRPr dirty="0"/>
          </a:p>
        </p:txBody>
      </p:sp>
      <p:sp>
        <p:nvSpPr>
          <p:cNvPr id="276" name="Google Shape;276;g290b0728598_3_8"/>
          <p:cNvSpPr txBox="1">
            <a:spLocks noGrp="1"/>
          </p:cNvSpPr>
          <p:nvPr>
            <p:ph type="body" idx="1"/>
          </p:nvPr>
        </p:nvSpPr>
        <p:spPr>
          <a:xfrm>
            <a:off x="822956" y="2290969"/>
            <a:ext cx="5331375" cy="2967975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rmAutofit/>
          </a:bodyPr>
          <a:lstStyle/>
          <a:p>
            <a:pPr marL="0" indent="0">
              <a:spcAft>
                <a:spcPts val="150"/>
              </a:spcAft>
              <a:buNone/>
            </a:pPr>
            <a:r>
              <a:rPr lang="es-ES"/>
              <a:t>(Aquí iría el video del PIERO saliendo de clase)</a:t>
            </a:r>
            <a:endParaRPr/>
          </a:p>
        </p:txBody>
      </p:sp>
      <p:sp>
        <p:nvSpPr>
          <p:cNvPr id="277" name="Google Shape;277;g290b0728598_3_8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20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0CC61385-6761-DDA5-7038-B360CBEF42F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20/21</a:t>
            </a:r>
            <a:endParaRPr lang="es-E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1"/>
          <p:cNvSpPr txBox="1">
            <a:spLocks noGrp="1"/>
          </p:cNvSpPr>
          <p:nvPr>
            <p:ph type="title"/>
          </p:nvPr>
        </p:nvSpPr>
        <p:spPr>
          <a:xfrm>
            <a:off x="875981" y="502019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/>
          </a:bodyPr>
          <a:lstStyle/>
          <a:p>
            <a:r>
              <a:rPr lang="es-ES" dirty="0"/>
              <a:t>Bibliografía</a:t>
            </a:r>
            <a:endParaRPr dirty="0"/>
          </a:p>
        </p:txBody>
      </p:sp>
      <p:sp>
        <p:nvSpPr>
          <p:cNvPr id="283" name="Google Shape;283;p21"/>
          <p:cNvSpPr txBox="1">
            <a:spLocks noGrp="1"/>
          </p:cNvSpPr>
          <p:nvPr>
            <p:ph type="body" idx="1"/>
          </p:nvPr>
        </p:nvSpPr>
        <p:spPr>
          <a:xfrm>
            <a:off x="875981" y="2243588"/>
            <a:ext cx="71685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68580" indent="0">
              <a:lnSpc>
                <a:spcPct val="70000"/>
              </a:lnSpc>
              <a:spcBef>
                <a:spcPts val="0"/>
              </a:spcBef>
              <a:buSzPts val="2000"/>
              <a:buNone/>
            </a:pPr>
            <a:r>
              <a:rPr lang="es-ES" sz="1575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L298N</a:t>
            </a:r>
            <a:endParaRPr sz="1575">
              <a:latin typeface="Calibri"/>
              <a:ea typeface="Calibri"/>
              <a:cs typeface="Calibri"/>
              <a:sym typeface="Calibri"/>
            </a:endParaRPr>
          </a:p>
          <a:p>
            <a:pPr marL="68580" indent="0">
              <a:lnSpc>
                <a:spcPct val="70000"/>
              </a:lnSpc>
              <a:spcBef>
                <a:spcPts val="0"/>
              </a:spcBef>
              <a:buSzPts val="2000"/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1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21</a:t>
            </a:fld>
            <a:endParaRPr/>
          </a:p>
        </p:txBody>
      </p:sp>
      <p:sp>
        <p:nvSpPr>
          <p:cNvPr id="285" name="Google Shape;285;p21"/>
          <p:cNvSpPr txBox="1"/>
          <p:nvPr/>
        </p:nvSpPr>
        <p:spPr>
          <a:xfrm>
            <a:off x="824006" y="2573297"/>
            <a:ext cx="173925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75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ArduinoMega2560</a:t>
            </a:r>
            <a:endParaRPr sz="1575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1"/>
          <p:cNvSpPr txBox="1"/>
          <p:nvPr/>
        </p:nvSpPr>
        <p:spPr>
          <a:xfrm>
            <a:off x="824006" y="2899538"/>
            <a:ext cx="15165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Modelo Simulink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21"/>
          <p:cNvSpPr txBox="1"/>
          <p:nvPr/>
        </p:nvSpPr>
        <p:spPr>
          <a:xfrm>
            <a:off x="797456" y="3325594"/>
            <a:ext cx="179235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Introducción Matlab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1">
            <a:hlinkClick r:id="rId7"/>
          </p:cNvPr>
          <p:cNvSpPr txBox="1"/>
          <p:nvPr/>
        </p:nvSpPr>
        <p:spPr>
          <a:xfrm>
            <a:off x="3587644" y="3243506"/>
            <a:ext cx="2337075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Batería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endParaRPr sz="10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1"/>
          <p:cNvSpPr txBox="1"/>
          <p:nvPr/>
        </p:nvSpPr>
        <p:spPr>
          <a:xfrm>
            <a:off x="6778819" y="2282588"/>
            <a:ext cx="20574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endParaRPr sz="10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1"/>
          <p:cNvSpPr txBox="1"/>
          <p:nvPr/>
        </p:nvSpPr>
        <p:spPr>
          <a:xfrm>
            <a:off x="6471263" y="2314406"/>
            <a:ext cx="2121075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endParaRPr sz="10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1"/>
          <p:cNvSpPr txBox="1"/>
          <p:nvPr/>
        </p:nvSpPr>
        <p:spPr>
          <a:xfrm>
            <a:off x="5983425" y="2282588"/>
            <a:ext cx="27468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Soporte de simulink para Arduino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1"/>
          <p:cNvSpPr txBox="1"/>
          <p:nvPr/>
        </p:nvSpPr>
        <p:spPr>
          <a:xfrm>
            <a:off x="3587644" y="3556754"/>
            <a:ext cx="2057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Motores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1"/>
          <p:cNvSpPr txBox="1"/>
          <p:nvPr/>
        </p:nvSpPr>
        <p:spPr>
          <a:xfrm>
            <a:off x="6110681" y="2727994"/>
            <a:ext cx="261945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endParaRPr sz="10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21"/>
          <p:cNvSpPr txBox="1"/>
          <p:nvPr/>
        </p:nvSpPr>
        <p:spPr>
          <a:xfrm>
            <a:off x="3587644" y="3846019"/>
            <a:ext cx="1648575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0"/>
              </a:rPr>
              <a:t>Leds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21"/>
          <p:cNvSpPr txBox="1"/>
          <p:nvPr/>
        </p:nvSpPr>
        <p:spPr>
          <a:xfrm>
            <a:off x="6004594" y="2621888"/>
            <a:ext cx="2831625" cy="222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1"/>
              </a:rPr>
              <a:t>Programación Arduino con Matlab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21"/>
          <p:cNvSpPr txBox="1"/>
          <p:nvPr/>
        </p:nvSpPr>
        <p:spPr>
          <a:xfrm>
            <a:off x="6009900" y="2986294"/>
            <a:ext cx="30438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2"/>
              </a:rPr>
              <a:t>Características del Arduinomega2560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1"/>
          <p:cNvSpPr txBox="1"/>
          <p:nvPr/>
        </p:nvSpPr>
        <p:spPr>
          <a:xfrm>
            <a:off x="3587644" y="2210850"/>
            <a:ext cx="173925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3"/>
              </a:rPr>
              <a:t>Ruedas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1"/>
          <p:cNvSpPr txBox="1"/>
          <p:nvPr/>
        </p:nvSpPr>
        <p:spPr>
          <a:xfrm>
            <a:off x="3587644" y="2517413"/>
            <a:ext cx="173925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4"/>
              </a:rPr>
              <a:t>Sensor de distancia</a:t>
            </a:r>
            <a:endParaRPr sz="19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21"/>
          <p:cNvSpPr txBox="1"/>
          <p:nvPr/>
        </p:nvSpPr>
        <p:spPr>
          <a:xfrm>
            <a:off x="5983425" y="4055850"/>
            <a:ext cx="27468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>
              <a:buSzPts val="935"/>
            </a:pPr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5"/>
              </a:rPr>
              <a:t>Funcionamiento Simulink para Arduino 2560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1"/>
          <p:cNvSpPr txBox="1"/>
          <p:nvPr/>
        </p:nvSpPr>
        <p:spPr>
          <a:xfrm>
            <a:off x="3566156" y="2864766"/>
            <a:ext cx="20574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6"/>
              </a:rPr>
              <a:t>Arduino Mega 2560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21"/>
          <p:cNvSpPr txBox="1"/>
          <p:nvPr/>
        </p:nvSpPr>
        <p:spPr>
          <a:xfrm>
            <a:off x="5983425" y="3313256"/>
            <a:ext cx="3298275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7"/>
              </a:rPr>
              <a:t>Especificaciones del ArduinoMega2560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1"/>
          <p:cNvSpPr txBox="1"/>
          <p:nvPr/>
        </p:nvSpPr>
        <p:spPr>
          <a:xfrm>
            <a:off x="5983425" y="3689991"/>
            <a:ext cx="3446775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8"/>
              </a:rPr>
              <a:t>Salidas PWM en el ArduinoMega2560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21"/>
          <p:cNvSpPr txBox="1"/>
          <p:nvPr/>
        </p:nvSpPr>
        <p:spPr>
          <a:xfrm>
            <a:off x="824006" y="3716550"/>
            <a:ext cx="2121075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9"/>
              </a:rPr>
              <a:t>Configuración de Simulink para Arduino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6B728A70-37AE-07E1-1C8E-0EFF1C3357F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21/21</a:t>
            </a:r>
            <a:endParaRPr lang="es-E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 txBox="1">
            <a:spLocks noGrp="1"/>
          </p:cNvSpPr>
          <p:nvPr>
            <p:ph type="title"/>
          </p:nvPr>
        </p:nvSpPr>
        <p:spPr>
          <a:xfrm>
            <a:off x="800100" y="643417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/>
          </a:bodyPr>
          <a:lstStyle/>
          <a:p>
            <a:pPr marL="68580" indent="-204788">
              <a:lnSpc>
                <a:spcPct val="90000"/>
              </a:lnSpc>
              <a:buClr>
                <a:schemeClr val="accent1"/>
              </a:buClr>
              <a:buSzPts val="4300"/>
              <a:buChar char=" "/>
            </a:pPr>
            <a:r>
              <a:rPr lang="es-ES" sz="3225" dirty="0">
                <a:latin typeface="Times New Roman"/>
                <a:ea typeface="Times New Roman"/>
                <a:cs typeface="Times New Roman"/>
                <a:sym typeface="Times New Roman"/>
              </a:rPr>
              <a:t>Estudio de partes del PIERO.</a:t>
            </a:r>
            <a:endParaRPr sz="5025" dirty="0"/>
          </a:p>
        </p:txBody>
      </p:sp>
      <p:pic>
        <p:nvPicPr>
          <p:cNvPr id="117" name="Google Shape;1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9088" y="2654344"/>
            <a:ext cx="2796357" cy="2730113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3"/>
          <p:cNvSpPr txBox="1"/>
          <p:nvPr/>
        </p:nvSpPr>
        <p:spPr>
          <a:xfrm>
            <a:off x="151538" y="3134475"/>
            <a:ext cx="1007550" cy="26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050">
                <a:latin typeface="Calibri"/>
                <a:ea typeface="Calibri"/>
                <a:cs typeface="Calibri"/>
                <a:sym typeface="Calibri"/>
              </a:rPr>
              <a:t>Servomotores EMG 30</a:t>
            </a:r>
            <a:endParaRPr sz="10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3416906" y="2387494"/>
            <a:ext cx="1109250" cy="26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b" anchorCtr="0">
            <a:noAutofit/>
          </a:bodyPr>
          <a:lstStyle/>
          <a:p>
            <a:r>
              <a:rPr lang="es-ES" sz="1050">
                <a:latin typeface="Calibri"/>
                <a:ea typeface="Calibri"/>
                <a:cs typeface="Calibri"/>
                <a:sym typeface="Calibri"/>
              </a:rPr>
              <a:t>Ruedas</a:t>
            </a:r>
            <a:endParaRPr sz="105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0" name="Google Shape;120;p3"/>
          <p:cNvCxnSpPr>
            <a:stCxn id="118" idx="2"/>
          </p:cNvCxnSpPr>
          <p:nvPr/>
        </p:nvCxnSpPr>
        <p:spPr>
          <a:xfrm>
            <a:off x="655313" y="3401325"/>
            <a:ext cx="1192950" cy="800325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Google Shape;121;p3"/>
          <p:cNvCxnSpPr/>
          <p:nvPr/>
        </p:nvCxnSpPr>
        <p:spPr>
          <a:xfrm>
            <a:off x="951863" y="3145144"/>
            <a:ext cx="1920825" cy="33075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2" name="Google Shape;122;p3"/>
          <p:cNvCxnSpPr/>
          <p:nvPr/>
        </p:nvCxnSpPr>
        <p:spPr>
          <a:xfrm flipH="1">
            <a:off x="3598350" y="2686294"/>
            <a:ext cx="53325" cy="41625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3" name="Google Shape;123;p3"/>
          <p:cNvCxnSpPr>
            <a:stCxn id="119" idx="1"/>
          </p:cNvCxnSpPr>
          <p:nvPr/>
        </p:nvCxnSpPr>
        <p:spPr>
          <a:xfrm flipH="1">
            <a:off x="1538831" y="2520919"/>
            <a:ext cx="1878075" cy="183015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24" name="Google Shape;124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3000" y="2894231"/>
            <a:ext cx="3387975" cy="181451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3"/>
          <p:cNvSpPr txBox="1"/>
          <p:nvPr/>
        </p:nvSpPr>
        <p:spPr>
          <a:xfrm>
            <a:off x="5145638" y="2472863"/>
            <a:ext cx="3062700" cy="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s-ES" sz="1500">
                <a:latin typeface="Calibri"/>
                <a:ea typeface="Calibri"/>
                <a:cs typeface="Calibri"/>
                <a:sym typeface="Calibri"/>
              </a:rPr>
              <a:t>Servomotores EMG30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3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3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C4027ED1-1D7D-E0BE-C1D9-AF309859B34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3/21</a:t>
            </a:r>
            <a:endParaRPr lang="es-E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 txBox="1">
            <a:spLocks noGrp="1"/>
          </p:cNvSpPr>
          <p:nvPr>
            <p:ph type="title"/>
          </p:nvPr>
        </p:nvSpPr>
        <p:spPr>
          <a:xfrm>
            <a:off x="822959" y="400801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/>
          </a:bodyPr>
          <a:lstStyle/>
          <a:p>
            <a:pPr marL="68580" indent="-204788">
              <a:lnSpc>
                <a:spcPct val="90000"/>
              </a:lnSpc>
              <a:buClr>
                <a:schemeClr val="accent1"/>
              </a:buClr>
              <a:buSzPts val="4300"/>
              <a:buChar char=" "/>
            </a:pPr>
            <a:r>
              <a:rPr lang="es-ES" sz="3225" dirty="0">
                <a:latin typeface="Times New Roman"/>
                <a:ea typeface="Times New Roman"/>
                <a:cs typeface="Times New Roman"/>
                <a:sym typeface="Times New Roman"/>
              </a:rPr>
              <a:t>Estudio de partes del PIERO</a:t>
            </a:r>
            <a:endParaRPr dirty="0"/>
          </a:p>
        </p:txBody>
      </p:sp>
      <p:sp>
        <p:nvSpPr>
          <p:cNvPr id="132" name="Google Shape;132;p5"/>
          <p:cNvSpPr txBox="1">
            <a:spLocks noGrp="1"/>
          </p:cNvSpPr>
          <p:nvPr>
            <p:ph type="body" idx="1"/>
          </p:nvPr>
        </p:nvSpPr>
        <p:spPr>
          <a:xfrm>
            <a:off x="822959" y="2241551"/>
            <a:ext cx="3703275" cy="301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/>
          <a:p>
            <a:pPr marL="68580" indent="0">
              <a:spcBef>
                <a:spcPts val="0"/>
              </a:spcBef>
              <a:buSzPts val="2000"/>
              <a:buNone/>
            </a:pPr>
            <a:r>
              <a:rPr lang="es-ES"/>
              <a:t>Arduino 2560 mega rev 3 </a:t>
            </a:r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2"/>
          </p:nvPr>
        </p:nvSpPr>
        <p:spPr>
          <a:xfrm>
            <a:off x="4663440" y="2241551"/>
            <a:ext cx="3703275" cy="3017475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rmAutofit/>
          </a:bodyPr>
          <a:lstStyle/>
          <a:p>
            <a:pPr marL="0" indent="0">
              <a:spcAft>
                <a:spcPts val="150"/>
              </a:spcAft>
              <a:buNone/>
            </a:pPr>
            <a:r>
              <a:rPr lang="es-ES"/>
              <a:t>Batería </a:t>
            </a:r>
            <a:endParaRPr/>
          </a:p>
        </p:txBody>
      </p:sp>
      <p:pic>
        <p:nvPicPr>
          <p:cNvPr id="134" name="Google Shape;13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8325" y="2658751"/>
            <a:ext cx="3031463" cy="2855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3444" y="2658751"/>
            <a:ext cx="3543300" cy="273605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5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4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1EC8AAB4-D338-C571-3E5C-B0A9705B15C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4/21</a:t>
            </a:r>
            <a:endParaRPr lang="es-E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90b0728598_2_14"/>
          <p:cNvSpPr txBox="1">
            <a:spLocks noGrp="1"/>
          </p:cNvSpPr>
          <p:nvPr>
            <p:ph type="title"/>
          </p:nvPr>
        </p:nvSpPr>
        <p:spPr>
          <a:xfrm>
            <a:off x="865469" y="466577"/>
            <a:ext cx="7543800" cy="1088100"/>
          </a:xfrm>
          <a:prstGeom prst="rect">
            <a:avLst/>
          </a:prstGeom>
        </p:spPr>
        <p:txBody>
          <a:bodyPr spcFirstLastPara="1" wrap="square" lIns="68569" tIns="34275" rIns="68569" bIns="34275" anchor="b" anchorCtr="0">
            <a:normAutofit/>
          </a:bodyPr>
          <a:lstStyle/>
          <a:p>
            <a:pPr marL="68580" indent="-204788">
              <a:lnSpc>
                <a:spcPct val="90000"/>
              </a:lnSpc>
              <a:buClr>
                <a:schemeClr val="accent1"/>
              </a:buClr>
              <a:buSzPts val="4300"/>
              <a:buChar char=" "/>
            </a:pPr>
            <a:r>
              <a:rPr lang="es-ES" sz="3225" dirty="0">
                <a:latin typeface="Times New Roman"/>
                <a:ea typeface="Times New Roman"/>
                <a:cs typeface="Times New Roman"/>
                <a:sym typeface="Times New Roman"/>
              </a:rPr>
              <a:t>Estudio de partes del PIERO</a:t>
            </a:r>
            <a:endParaRPr dirty="0"/>
          </a:p>
        </p:txBody>
      </p:sp>
      <p:sp>
        <p:nvSpPr>
          <p:cNvPr id="142" name="Google Shape;142;g290b0728598_2_14"/>
          <p:cNvSpPr txBox="1">
            <a:spLocks noGrp="1"/>
          </p:cNvSpPr>
          <p:nvPr>
            <p:ph type="body" idx="1"/>
          </p:nvPr>
        </p:nvSpPr>
        <p:spPr>
          <a:xfrm>
            <a:off x="822938" y="1920262"/>
            <a:ext cx="3703275" cy="3017475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rmAutofit/>
          </a:bodyPr>
          <a:lstStyle/>
          <a:p>
            <a:pPr marL="0" indent="0">
              <a:spcAft>
                <a:spcPts val="150"/>
              </a:spcAft>
              <a:buNone/>
            </a:pPr>
            <a:r>
              <a:rPr lang="es-ES" dirty="0"/>
              <a:t>Sensores SHARP</a:t>
            </a:r>
            <a:endParaRPr dirty="0"/>
          </a:p>
        </p:txBody>
      </p:sp>
      <p:sp>
        <p:nvSpPr>
          <p:cNvPr id="143" name="Google Shape;143;g290b0728598_2_14"/>
          <p:cNvSpPr txBox="1">
            <a:spLocks noGrp="1"/>
          </p:cNvSpPr>
          <p:nvPr>
            <p:ph type="body" idx="2"/>
          </p:nvPr>
        </p:nvSpPr>
        <p:spPr>
          <a:xfrm>
            <a:off x="4663444" y="1920262"/>
            <a:ext cx="3703275" cy="3017475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rmAutofit/>
          </a:bodyPr>
          <a:lstStyle/>
          <a:p>
            <a:pPr marL="0" indent="0">
              <a:spcAft>
                <a:spcPts val="150"/>
              </a:spcAft>
              <a:buNone/>
            </a:pPr>
            <a:r>
              <a:rPr lang="es-ES" dirty="0"/>
              <a:t>L298N</a:t>
            </a:r>
            <a:endParaRPr dirty="0"/>
          </a:p>
        </p:txBody>
      </p:sp>
      <p:pic>
        <p:nvPicPr>
          <p:cNvPr id="144" name="Google Shape;144;g290b0728598_2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938" y="2527200"/>
            <a:ext cx="3703275" cy="2950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290b0728598_2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3444" y="2527191"/>
            <a:ext cx="3186113" cy="295036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290b0728598_2_14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5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4C2B4DE4-D3F5-FE75-C8EE-8AD93781C83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5/21</a:t>
            </a:r>
            <a:endParaRPr lang="es-E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"/>
          <p:cNvSpPr txBox="1">
            <a:spLocks noGrp="1"/>
          </p:cNvSpPr>
          <p:nvPr>
            <p:ph type="title"/>
          </p:nvPr>
        </p:nvSpPr>
        <p:spPr>
          <a:xfrm>
            <a:off x="948923" y="1042438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 fontScale="90000"/>
          </a:bodyPr>
          <a:lstStyle/>
          <a:p>
            <a:pPr>
              <a:buSzPct val="100000"/>
            </a:pPr>
            <a:r>
              <a:rPr lang="es-ES" sz="3600" dirty="0">
                <a:latin typeface="Times New Roman"/>
                <a:ea typeface="Times New Roman"/>
                <a:cs typeface="Times New Roman"/>
                <a:sym typeface="Times New Roman"/>
              </a:rPr>
              <a:t>Programación en SIMULINK del Arduino Mega 2560.</a:t>
            </a:r>
            <a:br>
              <a:rPr lang="es-ES" sz="36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dirty="0"/>
          </a:p>
        </p:txBody>
      </p:sp>
      <p:sp>
        <p:nvSpPr>
          <p:cNvPr id="152" name="Google Shape;152;p7"/>
          <p:cNvSpPr txBox="1">
            <a:spLocks noGrp="1"/>
          </p:cNvSpPr>
          <p:nvPr>
            <p:ph type="body" idx="1"/>
          </p:nvPr>
        </p:nvSpPr>
        <p:spPr>
          <a:xfrm>
            <a:off x="1144866" y="2290536"/>
            <a:ext cx="5020336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 fontScale="92500" lnSpcReduction="20000"/>
          </a:bodyPr>
          <a:lstStyle/>
          <a:p>
            <a:pPr marL="68580" indent="0">
              <a:spcBef>
                <a:spcPts val="0"/>
              </a:spcBef>
              <a:buSzPts val="2000"/>
              <a:buNone/>
            </a:pPr>
            <a:endParaRPr/>
          </a:p>
          <a:p>
            <a:pPr marL="68580" indent="-95250">
              <a:spcBef>
                <a:spcPts val="1050"/>
              </a:spcBef>
              <a:buSzPts val="2000"/>
            </a:pPr>
            <a:r>
              <a:rPr lang="es-ES"/>
              <a:t>Simulink es un entorno de programación diagramas de bloque en Matlab que modela, simula y analiza los sistemas dinámicos para control automático(lineales, no lineales, discretos, continuos…)</a:t>
            </a:r>
            <a:endParaRPr/>
          </a:p>
          <a:p>
            <a:pPr marL="68580" indent="0">
              <a:spcBef>
                <a:spcPts val="1050"/>
              </a:spcBef>
              <a:buSzPts val="2000"/>
              <a:buNone/>
            </a:pPr>
            <a:endParaRPr/>
          </a:p>
          <a:p>
            <a:pPr marL="68580" indent="-95250">
              <a:spcBef>
                <a:spcPts val="1050"/>
              </a:spcBef>
              <a:buSzPts val="2000"/>
            </a:pPr>
            <a:r>
              <a:rPr lang="es-ES"/>
              <a:t>Los bloques los obtendremos de las librerías que de forma organizada nos proporciona las distintas herramientas de trabajo que necesitaremos para el modelo de control del Piero.</a:t>
            </a:r>
            <a:endParaRPr/>
          </a:p>
        </p:txBody>
      </p:sp>
      <p:pic>
        <p:nvPicPr>
          <p:cNvPr id="153" name="Google Shape;153;p7"/>
          <p:cNvPicPr preferRelativeResize="0"/>
          <p:nvPr/>
        </p:nvPicPr>
        <p:blipFill rotWithShape="1">
          <a:blip r:embed="rId3">
            <a:alphaModFix/>
          </a:blip>
          <a:srcRect l="1827" t="30903" r="4784" b="31870"/>
          <a:stretch/>
        </p:blipFill>
        <p:spPr>
          <a:xfrm>
            <a:off x="5922373" y="3058544"/>
            <a:ext cx="2813180" cy="1121337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7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6</a:t>
            </a:fld>
            <a:endParaRPr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33093656-F410-087B-C5AF-D0C08D76AE9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6/21</a:t>
            </a:r>
          </a:p>
          <a:p>
            <a:endParaRPr lang="es-E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 txBox="1">
            <a:spLocks noGrp="1"/>
          </p:cNvSpPr>
          <p:nvPr>
            <p:ph type="title"/>
          </p:nvPr>
        </p:nvSpPr>
        <p:spPr>
          <a:xfrm>
            <a:off x="920932" y="529333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/>
          </a:bodyPr>
          <a:lstStyle/>
          <a:p>
            <a:pPr>
              <a:buSzPts val="4300"/>
            </a:pPr>
            <a:r>
              <a:rPr lang="es-ES" sz="3225" dirty="0">
                <a:latin typeface="Times New Roman"/>
                <a:ea typeface="Times New Roman"/>
                <a:cs typeface="Times New Roman"/>
                <a:sym typeface="Times New Roman"/>
              </a:rPr>
              <a:t>Programación en SIMULINK del Arduino Mega 2560.</a:t>
            </a:r>
            <a:endParaRPr sz="3225" dirty="0"/>
          </a:p>
        </p:txBody>
      </p:sp>
      <p:sp>
        <p:nvSpPr>
          <p:cNvPr id="160" name="Google Shape;160;p8"/>
          <p:cNvSpPr txBox="1">
            <a:spLocks noGrp="1"/>
          </p:cNvSpPr>
          <p:nvPr>
            <p:ph type="body" idx="1"/>
          </p:nvPr>
        </p:nvSpPr>
        <p:spPr>
          <a:xfrm>
            <a:off x="1156267" y="2255546"/>
            <a:ext cx="4068614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 fontScale="85000" lnSpcReduction="10000"/>
          </a:bodyPr>
          <a:lstStyle/>
          <a:p>
            <a:pPr marL="68580" indent="-95250">
              <a:spcBef>
                <a:spcPts val="0"/>
              </a:spcBef>
              <a:buSzPts val="2000"/>
            </a:pPr>
            <a:r>
              <a:rPr lang="es-ES"/>
              <a:t>Para trabajar específicamente con nuestro modelo de Arduino Mega 2560 del Piero se necesita instalar un Add-on que nos de las respectivas librerías en “Get Hardware Support Packages” en Matlab y seleccionando nuestra placa.</a:t>
            </a:r>
            <a:endParaRPr/>
          </a:p>
          <a:p>
            <a:pPr marL="68580" indent="0">
              <a:spcBef>
                <a:spcPts val="1050"/>
              </a:spcBef>
              <a:buSzPts val="2000"/>
              <a:buNone/>
            </a:pPr>
            <a:endParaRPr/>
          </a:p>
          <a:p>
            <a:pPr marL="68580" indent="-95250">
              <a:spcBef>
                <a:spcPts val="1050"/>
              </a:spcBef>
              <a:buSzPts val="2000"/>
            </a:pPr>
            <a:r>
              <a:rPr lang="es-ES"/>
              <a:t>Dentro de Simulink, para trabajar con nuestro Arduino se necesita darle a “Model Settings” en “MODELING” y seleccionar nuestro Arduino en “Hardware implementation”</a:t>
            </a:r>
            <a:endParaRPr/>
          </a:p>
          <a:p>
            <a:pPr marL="68580" indent="0">
              <a:spcBef>
                <a:spcPts val="1050"/>
              </a:spcBef>
              <a:buSzPts val="2000"/>
              <a:buNone/>
            </a:pPr>
            <a:endParaRPr/>
          </a:p>
        </p:txBody>
      </p:sp>
      <p:pic>
        <p:nvPicPr>
          <p:cNvPr id="161" name="Google Shape;161;p8" descr="Interfaz de usuario gráfica, Aplicación, Wor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b="46371"/>
          <a:stretch/>
        </p:blipFill>
        <p:spPr>
          <a:xfrm>
            <a:off x="5471526" y="3764307"/>
            <a:ext cx="3305632" cy="1595639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2" name="Google Shape;162;p8" descr="Interfaz de usuario gráfica, Texto, Aplicación, Word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83952" y="2255546"/>
            <a:ext cx="2680780" cy="1365503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3" name="Google Shape;163;p8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7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00CB8206-F078-EE71-7E02-8D755F7AFF5A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2763448" y="6492875"/>
            <a:ext cx="3617103" cy="365125"/>
          </a:xfrm>
        </p:spPr>
        <p:txBody>
          <a:bodyPr/>
          <a:lstStyle/>
          <a:p>
            <a:r>
              <a:rPr lang="en-GB" dirty="0"/>
              <a:t>7/21</a:t>
            </a:r>
            <a:endParaRPr lang="es-E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"/>
          <p:cNvSpPr txBox="1">
            <a:spLocks noGrp="1"/>
          </p:cNvSpPr>
          <p:nvPr>
            <p:ph type="title"/>
          </p:nvPr>
        </p:nvSpPr>
        <p:spPr>
          <a:xfrm>
            <a:off x="887342" y="571108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/>
          </a:bodyPr>
          <a:lstStyle/>
          <a:p>
            <a:pPr>
              <a:buSzPts val="4300"/>
            </a:pPr>
            <a:r>
              <a:rPr lang="es-ES" sz="3225" dirty="0">
                <a:latin typeface="Times New Roman"/>
                <a:ea typeface="Times New Roman"/>
                <a:cs typeface="Times New Roman"/>
                <a:sym typeface="Times New Roman"/>
              </a:rPr>
              <a:t>Programación en SIMULINK del Arduino Mega 2560.</a:t>
            </a:r>
            <a:endParaRPr sz="3225" dirty="0"/>
          </a:p>
        </p:txBody>
      </p:sp>
      <p:sp>
        <p:nvSpPr>
          <p:cNvPr id="169" name="Google Shape;169;p9"/>
          <p:cNvSpPr txBox="1">
            <a:spLocks noGrp="1"/>
          </p:cNvSpPr>
          <p:nvPr>
            <p:ph type="body" idx="1"/>
          </p:nvPr>
        </p:nvSpPr>
        <p:spPr>
          <a:xfrm>
            <a:off x="1130871" y="2297534"/>
            <a:ext cx="7056742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/>
          <a:p>
            <a:pPr marL="68580" indent="-95250">
              <a:spcBef>
                <a:spcPts val="0"/>
              </a:spcBef>
              <a:buSzPts val="2000"/>
            </a:pPr>
            <a:r>
              <a:rPr lang="es-ES"/>
              <a:t>Dentro del paquete descargado especializado en Arduino, la librería más útil será “COMMON” nos presta distintos tipos de entradas y salidas ya sean digitales o analógicas junto con transmisores, interruptores externos o lectores.</a:t>
            </a:r>
            <a:endParaRPr/>
          </a:p>
          <a:p>
            <a:pPr marL="0" indent="0">
              <a:spcBef>
                <a:spcPts val="1050"/>
              </a:spcBef>
              <a:buSzPts val="2000"/>
              <a:buNone/>
            </a:pPr>
            <a:endParaRPr/>
          </a:p>
        </p:txBody>
      </p:sp>
      <p:pic>
        <p:nvPicPr>
          <p:cNvPr id="170" name="Google Shape;170;p9" descr="Interfaz de usuario gráfica, Aplicación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53826" y="3634713"/>
            <a:ext cx="5577373" cy="2428292"/>
          </a:xfrm>
          <a:prstGeom prst="rect">
            <a:avLst/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1" name="Google Shape;171;p9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8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BA0B2DDC-A758-391D-D4FF-444AD7E2F55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8/21</a:t>
            </a:r>
            <a:endParaRPr lang="es-E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"/>
          <p:cNvSpPr txBox="1">
            <a:spLocks noGrp="1"/>
          </p:cNvSpPr>
          <p:nvPr>
            <p:ph type="title"/>
          </p:nvPr>
        </p:nvSpPr>
        <p:spPr>
          <a:xfrm>
            <a:off x="865469" y="836077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b" anchorCtr="0">
            <a:normAutofit fontScale="90000"/>
          </a:bodyPr>
          <a:lstStyle/>
          <a:p>
            <a:pPr>
              <a:buSzPct val="100000"/>
            </a:pPr>
            <a:r>
              <a:rPr lang="es-ES" sz="3600" dirty="0">
                <a:latin typeface="Times New Roman"/>
                <a:ea typeface="Times New Roman"/>
                <a:cs typeface="Times New Roman"/>
                <a:sym typeface="Times New Roman"/>
              </a:rPr>
              <a:t>Programación en SIMULINK del Arduino Mega 2560.</a:t>
            </a:r>
            <a:br>
              <a:rPr lang="es-ES" sz="36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dirty="0"/>
          </a:p>
        </p:txBody>
      </p:sp>
      <p:pic>
        <p:nvPicPr>
          <p:cNvPr id="177" name="Google Shape;177;p1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959471" y="2671469"/>
            <a:ext cx="5225058" cy="280642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0"/>
          <p:cNvSpPr txBox="1"/>
          <p:nvPr/>
        </p:nvSpPr>
        <p:spPr>
          <a:xfrm>
            <a:off x="2054252" y="2282405"/>
            <a:ext cx="3771900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r>
              <a:rPr lang="es-ES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Video explicativo:</a:t>
            </a:r>
            <a:endParaRPr sz="1050"/>
          </a:p>
        </p:txBody>
      </p:sp>
      <p:sp>
        <p:nvSpPr>
          <p:cNvPr id="179" name="Google Shape;179;p10"/>
          <p:cNvSpPr/>
          <p:nvPr/>
        </p:nvSpPr>
        <p:spPr>
          <a:xfrm>
            <a:off x="1882508" y="2382455"/>
            <a:ext cx="85725" cy="85725"/>
          </a:xfrm>
          <a:prstGeom prst="ellipse">
            <a:avLst/>
          </a:prstGeom>
          <a:solidFill>
            <a:schemeClr val="accent1"/>
          </a:solidFill>
          <a:ln w="15875" cap="flat" cmpd="sng">
            <a:solidFill>
              <a:srgbClr val="60370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0"/>
          <p:cNvSpPr txBox="1">
            <a:spLocks noGrp="1"/>
          </p:cNvSpPr>
          <p:nvPr>
            <p:ph type="sldNum" idx="12"/>
          </p:nvPr>
        </p:nvSpPr>
        <p:spPr>
          <a:xfrm>
            <a:off x="7425344" y="5702089"/>
            <a:ext cx="983925" cy="2738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es-ES"/>
              <a:pPr/>
              <a:t>9</a:t>
            </a:fld>
            <a:endParaRPr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AD401D7B-66F7-2CC0-25E1-2A6EBEFEA39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9/21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882</Words>
  <Application>Microsoft Office PowerPoint</Application>
  <PresentationFormat>Presentación en pantalla (4:3)</PresentationFormat>
  <Paragraphs>153</Paragraphs>
  <Slides>21</Slides>
  <Notes>21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Arial</vt:lpstr>
      <vt:lpstr>Calibri</vt:lpstr>
      <vt:lpstr>Times New Roman</vt:lpstr>
      <vt:lpstr>Retrospección</vt:lpstr>
      <vt:lpstr>Hito 1: Conocer lo que  tenemos.</vt:lpstr>
      <vt:lpstr>Índice.</vt:lpstr>
      <vt:lpstr>Estudio de partes del PIERO.</vt:lpstr>
      <vt:lpstr>Estudio de partes del PIERO</vt:lpstr>
      <vt:lpstr>Estudio de partes del PIERO</vt:lpstr>
      <vt:lpstr>Programación en SIMULINK del Arduino Mega 2560. </vt:lpstr>
      <vt:lpstr>Programación en SIMULINK del Arduino Mega 2560.</vt:lpstr>
      <vt:lpstr>Programación en SIMULINK del Arduino Mega 2560.</vt:lpstr>
      <vt:lpstr>Programación en SIMULINK del Arduino Mega 2560. </vt:lpstr>
      <vt:lpstr>ArduinoMega2560</vt:lpstr>
      <vt:lpstr>Modelo de señalización con LEDS. </vt:lpstr>
      <vt:lpstr>Modelo de señalización con LEDS. </vt:lpstr>
      <vt:lpstr>Modelo de señalización con LEDS.</vt:lpstr>
      <vt:lpstr>Modelo de movimiento de motor. </vt:lpstr>
      <vt:lpstr>Modelo de movimiento de motor. </vt:lpstr>
      <vt:lpstr>Modelo de movimiento de motor.</vt:lpstr>
      <vt:lpstr>Modelo de sensores de distancia </vt:lpstr>
      <vt:lpstr>  Modelo de sensores de distancia</vt:lpstr>
      <vt:lpstr>Sistema completo.   </vt:lpstr>
      <vt:lpstr>Sistema completo. </vt:lpstr>
      <vt:lpstr>Bibliografía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Hito 1: Conocer lo que  tenemos.</dc:title>
  <dc:creator>juanfloridoluque@gmail.com</dc:creator>
  <cp:lastModifiedBy>beltran marquina</cp:lastModifiedBy>
  <cp:revision>10</cp:revision>
  <dcterms:created xsi:type="dcterms:W3CDTF">2023-10-18T09:40:36Z</dcterms:created>
  <dcterms:modified xsi:type="dcterms:W3CDTF">2023-10-19T15:33:58Z</dcterms:modified>
</cp:coreProperties>
</file>